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9"/>
  </p:notesMasterIdLst>
  <p:sldIdLst>
    <p:sldId id="256" r:id="rId4"/>
    <p:sldId id="259" r:id="rId5"/>
    <p:sldId id="263" r:id="rId6"/>
    <p:sldId id="266" r:id="rId7"/>
    <p:sldId id="531" r:id="rId8"/>
    <p:sldId id="257" r:id="rId9"/>
    <p:sldId id="268" r:id="rId10"/>
    <p:sldId id="269" r:id="rId11"/>
    <p:sldId id="258" r:id="rId12"/>
    <p:sldId id="261" r:id="rId13"/>
    <p:sldId id="532" r:id="rId14"/>
    <p:sldId id="277" r:id="rId15"/>
    <p:sldId id="278" r:id="rId16"/>
    <p:sldId id="279" r:id="rId17"/>
    <p:sldId id="282" r:id="rId18"/>
    <p:sldId id="533" r:id="rId19"/>
    <p:sldId id="281" r:id="rId20"/>
    <p:sldId id="280" r:id="rId21"/>
    <p:sldId id="260" r:id="rId22"/>
    <p:sldId id="267" r:id="rId23"/>
    <p:sldId id="272" r:id="rId24"/>
    <p:sldId id="273" r:id="rId25"/>
    <p:sldId id="274" r:id="rId26"/>
    <p:sldId id="275" r:id="rId27"/>
    <p:sldId id="27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223E"/>
    <a:srgbClr val="F79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Open Sans"/>
              </a:rPr>
              <a:t>Click to move the slide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6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7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28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AD086820-0EF1-4D8A-AD51-963ED5F3B3B2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1FD52E50-9546-4D2F-9C1B-EE4F830C7930}" type="slidenum">
              <a:rPr lang="en-GB" sz="1200" b="0" strike="noStrike" spc="-1">
                <a:latin typeface="Times New Roman"/>
              </a:rPr>
              <a:t>1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23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prstGeom prst="rect">
            <a:avLst/>
          </a:prstGeom>
        </p:spPr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4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F35F5F4-5443-4971-ADEF-7D9F96B2AA27}" type="slidenum">
              <a:rPr lang="en-GB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24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1BB629C-AFB0-4B87-824D-FEDACB6B0DA9}" type="slidenum">
              <a:rPr lang="en-GB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https://www.tandfonline.com/doi/full/10.1080/23752696.2020.1816845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212EF-D60E-49F4-A74F-87901394D4F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65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392E00A1-96F8-4018-9C5F-C9521A029CFA}" type="slidenum">
              <a:rPr lang="en-GB" sz="1200" b="0" strike="noStrike" spc="-1">
                <a:latin typeface="Times New Roman"/>
              </a:rPr>
              <a:t>25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25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40" y="812880"/>
            <a:ext cx="7122600" cy="4008240"/>
          </a:xfrm>
          <a:prstGeom prst="rect">
            <a:avLst/>
          </a:prstGeom>
        </p:spPr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42062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4529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C98767B9-B90C-4037-8F2F-EBBC691B5366}" type="datetime1">
              <a:rPr lang="en-US" sz="1200" b="0" strike="noStrike" spc="-1">
                <a:solidFill>
                  <a:srgbClr val="8B8B8B"/>
                </a:solidFill>
                <a:latin typeface="Open Sans"/>
              </a:rPr>
              <a:t>9/5/2023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CBA9322-2646-4D6E-A8CA-003AD53A8260}" type="slidenum">
              <a:rPr lang="en-US" sz="1200" b="0" strike="noStrike" spc="-1">
                <a:solidFill>
                  <a:srgbClr val="8B8B8B"/>
                </a:solidFill>
                <a:latin typeface="Open Sans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Open Sans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Open San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Open San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Open San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Open San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Open San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Open San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Open San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Open Sans"/>
              </a:rPr>
              <a:t>Click to edit Master title style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Open Sans"/>
              </a:rPr>
              <a:t>Click to 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Open Sans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Open Sans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Open Sans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Open Sans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27A0C093-F5EC-4E27-A641-2DBA80404A19}" type="datetime1">
              <a:rPr lang="en-US" sz="1200" b="0" strike="noStrike" spc="-1">
                <a:solidFill>
                  <a:srgbClr val="8B8B8B"/>
                </a:solidFill>
                <a:latin typeface="Open Sans"/>
              </a:rPr>
              <a:t>9/5/2023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CD5F093-07A5-470B-8F52-8DEB7FFAA1BD}" type="slidenum">
              <a:rPr lang="en-US" sz="1200" b="0" strike="noStrike" spc="-1">
                <a:solidFill>
                  <a:srgbClr val="8B8B8B"/>
                </a:solidFill>
                <a:latin typeface="Open Sans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Open Sans"/>
              </a:rPr>
              <a:t>Click to edit Master title style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F92F433F-0EFE-4E76-97FD-F34A58EF5EBE}" type="datetime1">
              <a:rPr lang="en-US" sz="1200" b="0" strike="noStrike" spc="-1">
                <a:solidFill>
                  <a:srgbClr val="8B8B8B"/>
                </a:solidFill>
                <a:latin typeface="Open Sans"/>
              </a:rPr>
              <a:t>9/5/2023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CC247A43-4052-446F-8B0E-36810DBAC80F}" type="slidenum">
              <a:rPr lang="en-US" sz="1200" b="0" strike="noStrike" spc="-1">
                <a:solidFill>
                  <a:srgbClr val="8B8B8B"/>
                </a:solidFill>
                <a:latin typeface="Open Sans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Open Sans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Open Sans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Open Sans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Open Sans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Open Sans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Open Sans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Open San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mailto:timothy.drysdale@ed.ac.uk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jpeg"/><Relationship Id="rId11" Type="http://schemas.openxmlformats.org/officeDocument/2006/relationships/image" Target="../media/image31.pn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1800" y="0"/>
            <a:ext cx="12188880" cy="685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 rotWithShape="0">
            <a:gsLst>
              <a:gs pos="0">
                <a:srgbClr val="DEE6EF"/>
              </a:gs>
              <a:gs pos="100000">
                <a:srgbClr val="2A6099"/>
              </a:gs>
            </a:gsLst>
            <a:lin ang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GB"/>
          </a:p>
        </p:txBody>
      </p:sp>
      <p:pic>
        <p:nvPicPr>
          <p:cNvPr id="130" name="Picture 40_0"/>
          <p:cNvPicPr/>
          <p:nvPr/>
        </p:nvPicPr>
        <p:blipFill>
          <a:blip r:embed="rId3"/>
          <a:srcRect t="-1470" b="-193"/>
          <a:stretch/>
        </p:blipFill>
        <p:spPr>
          <a:xfrm>
            <a:off x="5905080" y="1760040"/>
            <a:ext cx="6319800" cy="3613680"/>
          </a:xfrm>
          <a:prstGeom prst="rect">
            <a:avLst/>
          </a:prstGeom>
          <a:ln>
            <a:noFill/>
          </a:ln>
        </p:spPr>
      </p:pic>
      <p:sp>
        <p:nvSpPr>
          <p:cNvPr id="131" name="TextShape 2"/>
          <p:cNvSpPr txBox="1"/>
          <p:nvPr/>
        </p:nvSpPr>
        <p:spPr>
          <a:xfrm>
            <a:off x="2880000" y="5127120"/>
            <a:ext cx="9276840" cy="1270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90000"/>
              </a:lnSpc>
              <a:tabLst>
                <a:tab pos="0" algn="l"/>
              </a:tabLst>
            </a:pPr>
            <a:endParaRPr lang="en-GB" sz="3200" b="0" strike="noStrike" spc="-1">
              <a:latin typeface="Arial"/>
            </a:endParaRPr>
          </a:p>
          <a:p>
            <a:pPr algn="r">
              <a:lnSpc>
                <a:spcPct val="90000"/>
              </a:lnSpc>
              <a:tabLst>
                <a:tab pos="0" algn="l"/>
              </a:tabLst>
            </a:pPr>
            <a:endParaRPr lang="en-GB" sz="3200" b="0" strike="noStrike" spc="-1">
              <a:latin typeface="Arial"/>
            </a:endParaRPr>
          </a:p>
          <a:p>
            <a:pPr algn="r">
              <a:lnSpc>
                <a:spcPct val="90000"/>
              </a:lnSpc>
              <a:tabLst>
                <a:tab pos="0" algn="l"/>
              </a:tabLst>
            </a:pPr>
            <a:r>
              <a:rPr lang="en-GB" sz="3200" b="0" strike="noStrike" spc="-1">
                <a:solidFill>
                  <a:srgbClr val="FFFFFF"/>
                </a:solidFill>
                <a:latin typeface="Open Sans"/>
              </a:rPr>
              <a:t>Prof Timothy Drysdale</a:t>
            </a:r>
            <a:endParaRPr lang="en-GB" sz="3200" b="0" strike="noStrike" spc="-1">
              <a:latin typeface="Arial"/>
            </a:endParaRPr>
          </a:p>
          <a:p>
            <a:pPr algn="r">
              <a:lnSpc>
                <a:spcPct val="90000"/>
              </a:lnSpc>
              <a:tabLst>
                <a:tab pos="0" algn="l"/>
              </a:tabLst>
            </a:pPr>
            <a:r>
              <a:rPr lang="en-GB" sz="2800" b="0" strike="noStrike" spc="-1">
                <a:solidFill>
                  <a:srgbClr val="FFFFFF"/>
                </a:solidFill>
                <a:latin typeface="Open Sans"/>
              </a:rPr>
              <a:t>Director of Strategic Digital Education</a:t>
            </a:r>
            <a:endParaRPr lang="en-GB" sz="2800" b="0" strike="noStrike" spc="-1">
              <a:latin typeface="Arial"/>
            </a:endParaRPr>
          </a:p>
          <a:p>
            <a:pPr algn="r">
              <a:lnSpc>
                <a:spcPct val="90000"/>
              </a:lnSpc>
              <a:tabLst>
                <a:tab pos="0" algn="l"/>
              </a:tabLst>
            </a:pPr>
            <a:r>
              <a:rPr lang="en-GB" sz="2800" b="0" strike="noStrike" spc="-1">
                <a:solidFill>
                  <a:srgbClr val="FFFFFF"/>
                </a:solidFill>
                <a:latin typeface="Open Sans"/>
              </a:rPr>
              <a:t>Chair of Technology Enhanced Science Education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132" name="Picture 4"/>
          <p:cNvPicPr/>
          <p:nvPr/>
        </p:nvPicPr>
        <p:blipFill>
          <a:blip r:embed="rId4"/>
          <a:srcRect r="76307"/>
          <a:stretch/>
        </p:blipFill>
        <p:spPr>
          <a:xfrm>
            <a:off x="185760" y="155160"/>
            <a:ext cx="1479960" cy="1417680"/>
          </a:xfrm>
          <a:prstGeom prst="rect">
            <a:avLst/>
          </a:prstGeom>
          <a:ln>
            <a:noFill/>
          </a:ln>
        </p:spPr>
      </p:pic>
      <p:sp>
        <p:nvSpPr>
          <p:cNvPr id="133" name="TextShape 3"/>
          <p:cNvSpPr txBox="1"/>
          <p:nvPr/>
        </p:nvSpPr>
        <p:spPr>
          <a:xfrm>
            <a:off x="1770840" y="119880"/>
            <a:ext cx="10420920" cy="1511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840" b="0" strike="noStrike" spc="-1" dirty="0">
                <a:solidFill>
                  <a:srgbClr val="355269"/>
                </a:solidFill>
                <a:latin typeface="Open Sans"/>
              </a:rPr>
              <a:t>Scaling out STEAM practical work</a:t>
            </a:r>
            <a:endParaRPr lang="en-US" sz="4840" b="0" strike="noStrike" spc="-1" dirty="0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134" name="Picture 7"/>
          <p:cNvPicPr/>
          <p:nvPr/>
        </p:nvPicPr>
        <p:blipFill>
          <a:blip r:embed="rId5"/>
          <a:srcRect l="61284" t="30692" b="29305"/>
          <a:stretch/>
        </p:blipFill>
        <p:spPr>
          <a:xfrm>
            <a:off x="34560" y="5551560"/>
            <a:ext cx="2142000" cy="823320"/>
          </a:xfrm>
          <a:prstGeom prst="rect">
            <a:avLst/>
          </a:prstGeom>
          <a:ln>
            <a:noFill/>
          </a:ln>
        </p:spPr>
      </p:pic>
      <p:pic>
        <p:nvPicPr>
          <p:cNvPr id="136" name="Picture 10" descr="A person sitting in front of a display case&#10;&#10;Description automatically generated with medium confidence"/>
          <p:cNvPicPr/>
          <p:nvPr/>
        </p:nvPicPr>
        <p:blipFill>
          <a:blip r:embed="rId6"/>
          <a:stretch/>
        </p:blipFill>
        <p:spPr>
          <a:xfrm>
            <a:off x="0" y="1809360"/>
            <a:ext cx="6312240" cy="356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 dirty="0">
                <a:solidFill>
                  <a:srgbClr val="000000"/>
                </a:solidFill>
                <a:latin typeface="Open Sans"/>
              </a:rPr>
              <a:t>Remote labs direct contributors (&gt;20)</a:t>
            </a:r>
            <a:endParaRPr lang="en-US" sz="4400" b="0" strike="noStrike" spc="-1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838080" y="158580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6000"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800" b="1" strike="noStrike" spc="-1" dirty="0">
                <a:solidFill>
                  <a:srgbClr val="000000"/>
                </a:solidFill>
                <a:latin typeface="Open Sans"/>
              </a:rPr>
              <a:t>Delivery team</a:t>
            </a:r>
            <a:r>
              <a:rPr lang="en-GB" sz="2800" b="0" strike="noStrike" spc="-1" dirty="0">
                <a:solidFill>
                  <a:srgbClr val="000000"/>
                </a:solidFill>
                <a:latin typeface="Open Sans"/>
              </a:rPr>
              <a:t>: Andrew Brown, Imogen Heard, Calum Melrose, and seven interns + </a:t>
            </a:r>
            <a:r>
              <a:rPr lang="en-GB" sz="2800" b="1" strike="noStrike" spc="-1" dirty="0">
                <a:solidFill>
                  <a:srgbClr val="000000"/>
                </a:solidFill>
                <a:latin typeface="Open Sans"/>
              </a:rPr>
              <a:t>recruiting soon</a:t>
            </a:r>
            <a:endParaRPr lang="en-US" sz="2800" b="0" strike="noStrike" spc="-1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800" b="0" strike="noStrike" spc="-1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800" b="1" strike="noStrike" spc="-1" dirty="0">
                <a:solidFill>
                  <a:srgbClr val="000000"/>
                </a:solidFill>
                <a:latin typeface="Open Sans"/>
              </a:rPr>
              <a:t>PhD Researchers</a:t>
            </a:r>
            <a:r>
              <a:rPr lang="en-GB" sz="2800" b="0" strike="noStrike" spc="-1" dirty="0">
                <a:solidFill>
                  <a:srgbClr val="000000"/>
                </a:solidFill>
                <a:latin typeface="Open Sans"/>
              </a:rPr>
              <a:t>: David Reid, </a:t>
            </a:r>
            <a:r>
              <a:rPr lang="en-GB" sz="2800" b="0" strike="noStrike" spc="-1" dirty="0" err="1">
                <a:solidFill>
                  <a:srgbClr val="000000"/>
                </a:solidFill>
                <a:latin typeface="Open Sans"/>
              </a:rPr>
              <a:t>Sijie</a:t>
            </a:r>
            <a:r>
              <a:rPr lang="en-GB" sz="2800" b="0" strike="noStrike" spc="-1" dirty="0">
                <a:solidFill>
                  <a:srgbClr val="000000"/>
                </a:solidFill>
                <a:latin typeface="Open Sans"/>
              </a:rPr>
              <a:t> Zhou, </a:t>
            </a:r>
            <a:r>
              <a:rPr lang="en-GB" sz="2800" b="1" strike="noStrike" spc="-1" dirty="0">
                <a:solidFill>
                  <a:srgbClr val="000000"/>
                </a:solidFill>
                <a:latin typeface="Open Sans"/>
              </a:rPr>
              <a:t>+ recruiting now</a:t>
            </a:r>
            <a:endParaRPr lang="en-US" sz="2800" b="0" strike="noStrike" spc="-1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800" b="0" strike="noStrike" spc="-1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800" b="1" strike="noStrike" spc="-1" dirty="0">
                <a:solidFill>
                  <a:srgbClr val="000000"/>
                </a:solidFill>
                <a:latin typeface="Open Sans"/>
              </a:rPr>
              <a:t>Course staff</a:t>
            </a:r>
            <a:r>
              <a:rPr lang="en-GB" sz="2800" b="0" strike="noStrike" spc="-1" dirty="0">
                <a:solidFill>
                  <a:srgbClr val="000000"/>
                </a:solidFill>
                <a:latin typeface="Open Sans"/>
              </a:rPr>
              <a:t>: Aristides </a:t>
            </a:r>
            <a:r>
              <a:rPr lang="en-GB" sz="2800" b="0" strike="noStrike" spc="-1" dirty="0" err="1">
                <a:solidFill>
                  <a:srgbClr val="000000"/>
                </a:solidFill>
                <a:latin typeface="Open Sans"/>
              </a:rPr>
              <a:t>Kiprakis</a:t>
            </a:r>
            <a:r>
              <a:rPr lang="en-GB" sz="2800" b="0" strike="noStrike" spc="-1" dirty="0">
                <a:solidFill>
                  <a:srgbClr val="000000"/>
                </a:solidFill>
                <a:latin typeface="Open Sans"/>
              </a:rPr>
              <a:t>, Michael Merlin, Jonathan Terry, Brian Peterson, Thomas Reynolds, Marcelo Dias, Symon </a:t>
            </a:r>
            <a:r>
              <a:rPr lang="en-GB" sz="2800" b="0" strike="noStrike" spc="-1" dirty="0" err="1">
                <a:solidFill>
                  <a:srgbClr val="000000"/>
                </a:solidFill>
                <a:latin typeface="Open Sans"/>
              </a:rPr>
              <a:t>Podilchak</a:t>
            </a:r>
            <a:r>
              <a:rPr lang="en-GB" sz="2800" b="0" strike="noStrike" spc="-1" dirty="0">
                <a:solidFill>
                  <a:srgbClr val="000000"/>
                </a:solidFill>
                <a:latin typeface="Open Sans"/>
              </a:rPr>
              <a:t> &amp; research team.</a:t>
            </a:r>
            <a:endParaRPr lang="en-US" sz="2800" b="0" strike="noStrike" spc="-1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800" b="0" strike="noStrike" spc="-1" dirty="0">
              <a:solidFill>
                <a:srgbClr val="000000"/>
              </a:solidFill>
              <a:latin typeface="Open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800" b="1" strike="noStrike" spc="-1" dirty="0">
                <a:solidFill>
                  <a:srgbClr val="000000"/>
                </a:solidFill>
                <a:latin typeface="Open Sans"/>
              </a:rPr>
              <a:t>Project lead (&amp; core software – for now)</a:t>
            </a:r>
            <a:r>
              <a:rPr lang="en-GB" sz="2800" b="0" strike="noStrike" spc="-1" dirty="0">
                <a:solidFill>
                  <a:srgbClr val="000000"/>
                </a:solidFill>
                <a:latin typeface="Open Sans"/>
              </a:rPr>
              <a:t>: Timothy Drysdale</a:t>
            </a:r>
            <a:endParaRPr lang="en-US" sz="2800" b="0" strike="noStrike" spc="-1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4545720" y="6063480"/>
            <a:ext cx="7664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latin typeface="Open Sans"/>
              </a:rPr>
              <a:t>Funded by the School of Engineering</a:t>
            </a:r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6CE6DF7-36D0-75DE-07B7-AA6E00B74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890"/>
            <a:ext cx="12192000" cy="619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05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2" descr="A screenshot of a computer&#10;&#10;Description automatically generated"/>
          <p:cNvPicPr/>
          <p:nvPr/>
        </p:nvPicPr>
        <p:blipFill>
          <a:blip r:embed="rId2"/>
          <a:srcRect l="23223" t="24094" r="24908" b="-1643"/>
          <a:stretch/>
        </p:blipFill>
        <p:spPr>
          <a:xfrm>
            <a:off x="252720" y="-96480"/>
            <a:ext cx="8383320" cy="7050600"/>
          </a:xfrm>
          <a:prstGeom prst="rect">
            <a:avLst/>
          </a:prstGeom>
          <a:ln>
            <a:noFill/>
          </a:ln>
        </p:spPr>
      </p:pic>
      <p:sp>
        <p:nvSpPr>
          <p:cNvPr id="218" name="CustomShape 1"/>
          <p:cNvSpPr/>
          <p:nvPr/>
        </p:nvSpPr>
        <p:spPr>
          <a:xfrm>
            <a:off x="8725320" y="2024280"/>
            <a:ext cx="3213360" cy="215676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219" name="CustomShape 2"/>
          <p:cNvSpPr/>
          <p:nvPr/>
        </p:nvSpPr>
        <p:spPr>
          <a:xfrm>
            <a:off x="8836200" y="2441520"/>
            <a:ext cx="299160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4000" b="0" strike="noStrike" spc="-1" dirty="0">
                <a:solidFill>
                  <a:srgbClr val="FFFFFF"/>
                </a:solidFill>
                <a:latin typeface="Open Sans"/>
              </a:rPr>
              <a:t>EXTERNAL </a:t>
            </a:r>
            <a:endParaRPr lang="en-GB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4000" b="0" strike="noStrike" spc="-1" dirty="0">
                <a:solidFill>
                  <a:srgbClr val="FFFFFF"/>
                </a:solidFill>
                <a:latin typeface="Open Sans"/>
              </a:rPr>
              <a:t>FACTORS</a:t>
            </a:r>
            <a:endParaRPr lang="en-GB" sz="4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8678520" y="2062080"/>
            <a:ext cx="3213360" cy="215676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221" name="TextShape 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Open Sans"/>
              </a:rPr>
              <a:t>External influences</a:t>
            </a:r>
            <a:endParaRPr lang="en-US" sz="4400" b="0" strike="noStrike" spc="-1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222" name="Picture 4" descr="A picture containing text, screenshot, website, software&#10;&#10;Description automatically generated"/>
          <p:cNvPicPr/>
          <p:nvPr/>
        </p:nvPicPr>
        <p:blipFill>
          <a:blip r:embed="rId2"/>
          <a:srcRect l="13750" t="31648" r="37289"/>
          <a:stretch/>
        </p:blipFill>
        <p:spPr>
          <a:xfrm>
            <a:off x="629640" y="1366200"/>
            <a:ext cx="6852600" cy="5381280"/>
          </a:xfrm>
          <a:prstGeom prst="rect">
            <a:avLst/>
          </a:prstGeom>
          <a:ln>
            <a:noFill/>
          </a:ln>
        </p:spPr>
      </p:pic>
      <p:pic>
        <p:nvPicPr>
          <p:cNvPr id="223" name="Picture 8" descr="A picture containing text, screenshot, website, software&#10;&#10;Description automatically generated"/>
          <p:cNvPicPr/>
          <p:nvPr/>
        </p:nvPicPr>
        <p:blipFill>
          <a:blip r:embed="rId2"/>
          <a:srcRect l="16175" r="17049" b="80672"/>
          <a:stretch/>
        </p:blipFill>
        <p:spPr>
          <a:xfrm>
            <a:off x="838080" y="40680"/>
            <a:ext cx="8141040" cy="1325160"/>
          </a:xfrm>
          <a:prstGeom prst="rect">
            <a:avLst/>
          </a:prstGeom>
          <a:ln>
            <a:noFill/>
          </a:ln>
        </p:spPr>
      </p:pic>
      <p:sp>
        <p:nvSpPr>
          <p:cNvPr id="224" name="CustomShape 3"/>
          <p:cNvSpPr/>
          <p:nvPr/>
        </p:nvSpPr>
        <p:spPr>
          <a:xfrm>
            <a:off x="8352000" y="5112000"/>
            <a:ext cx="328068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600" b="0" strike="noStrike" spc="-1">
                <a:solidFill>
                  <a:srgbClr val="4472C4"/>
                </a:solidFill>
                <a:latin typeface="Open Sans"/>
              </a:rPr>
              <a:t>bit.ly/tdtmboe</a:t>
            </a:r>
            <a:endParaRPr lang="en-GB" sz="3600" b="0" strike="noStrike" spc="-1"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8789400" y="2478960"/>
            <a:ext cx="2991600" cy="13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4000" b="0" strike="noStrike" spc="-1">
                <a:solidFill>
                  <a:srgbClr val="FFFFFF"/>
                </a:solidFill>
                <a:latin typeface="Open Sans"/>
              </a:rPr>
              <a:t>EXTERNAL </a:t>
            </a:r>
            <a:endParaRPr lang="en-GB" sz="4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4000" b="0" strike="noStrike" spc="-1">
                <a:solidFill>
                  <a:srgbClr val="FFFFFF"/>
                </a:solidFill>
                <a:latin typeface="Open Sans"/>
              </a:rPr>
              <a:t>FACTORS</a:t>
            </a:r>
            <a:endParaRPr lang="en-GB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4" descr="A screenshot of a computer&#10;&#10;Description automatically generated with medium confidence"/>
          <p:cNvPicPr/>
          <p:nvPr/>
        </p:nvPicPr>
        <p:blipFill>
          <a:blip r:embed="rId2"/>
          <a:srcRect l="30040" t="28976" r="8194" b="17638"/>
          <a:stretch/>
        </p:blipFill>
        <p:spPr>
          <a:xfrm>
            <a:off x="0" y="930600"/>
            <a:ext cx="12191760" cy="5927040"/>
          </a:xfrm>
          <a:prstGeom prst="rect">
            <a:avLst/>
          </a:prstGeom>
          <a:ln>
            <a:noFill/>
          </a:ln>
        </p:spPr>
      </p:pic>
      <p:sp>
        <p:nvSpPr>
          <p:cNvPr id="227" name="CustomShape 1"/>
          <p:cNvSpPr/>
          <p:nvPr/>
        </p:nvSpPr>
        <p:spPr>
          <a:xfrm>
            <a:off x="485640" y="5927400"/>
            <a:ext cx="11781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600" b="0" strike="noStrike" spc="-1">
                <a:solidFill>
                  <a:srgbClr val="FFFFFF"/>
                </a:solidFill>
                <a:latin typeface="Open Sans"/>
              </a:rPr>
              <a:t>Cost-effective to assess PROCESS (not just output)</a:t>
            </a:r>
            <a:endParaRPr lang="en-GB" sz="3600" b="0" strike="noStrike" spc="-1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202164" y="87706"/>
            <a:ext cx="110138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4000" b="0" strike="noStrike" spc="-1" dirty="0">
                <a:solidFill>
                  <a:srgbClr val="000000"/>
                </a:solidFill>
                <a:latin typeface="Open Sans"/>
              </a:rPr>
              <a:t>Authentic assessment in a world with LLM </a:t>
            </a:r>
            <a:endParaRPr lang="en-GB" sz="4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3"/>
          <p:cNvSpPr/>
          <p:nvPr/>
        </p:nvSpPr>
        <p:spPr>
          <a:xfrm>
            <a:off x="1467438" y="6335933"/>
            <a:ext cx="9257122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GB" sz="2400" b="0" strike="noStrike" spc="-1" dirty="0">
                <a:solidFill>
                  <a:srgbClr val="000000"/>
                </a:solidFill>
                <a:latin typeface="Open Sans"/>
              </a:rPr>
              <a:t>Schedule a demonstration session: </a:t>
            </a:r>
            <a:r>
              <a:rPr lang="en-GB" sz="2400" b="0" u="sng" strike="noStrike" spc="-1" dirty="0">
                <a:solidFill>
                  <a:srgbClr val="0563C1"/>
                </a:solidFill>
                <a:uFillTx/>
                <a:latin typeface="Open Sans"/>
                <a:hlinkClick r:id="rId2"/>
              </a:rPr>
              <a:t>timothy.drysdale@ed.ac.uk</a:t>
            </a:r>
            <a:endParaRPr lang="en-GB" sz="2400" b="0" strike="noStrike" spc="-1" dirty="0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E7BDDE-7DB5-B65B-A4B8-A1B1C17835AA}"/>
              </a:ext>
            </a:extLst>
          </p:cNvPr>
          <p:cNvSpPr txBox="1"/>
          <p:nvPr/>
        </p:nvSpPr>
        <p:spPr>
          <a:xfrm>
            <a:off x="1330749" y="294007"/>
            <a:ext cx="95304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spc="-1" dirty="0">
                <a:solidFill>
                  <a:srgbClr val="000000"/>
                </a:solidFill>
                <a:latin typeface="Open Sans"/>
              </a:rPr>
              <a:t>Open source / </a:t>
            </a:r>
            <a:r>
              <a:rPr lang="en-GB" sz="4000" strike="noStrike" spc="-1" dirty="0">
                <a:solidFill>
                  <a:srgbClr val="000000"/>
                </a:solidFill>
                <a:latin typeface="Open Sans"/>
              </a:rPr>
              <a:t>Rent / Buy / Commission</a:t>
            </a:r>
            <a:endParaRPr lang="en-US" sz="2000" strike="noStrike" spc="-1" dirty="0">
              <a:solidFill>
                <a:srgbClr val="000000"/>
              </a:solidFill>
              <a:latin typeface="Open Sans"/>
            </a:endParaRPr>
          </a:p>
          <a:p>
            <a:endParaRPr lang="en-GB" sz="4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742677-97E8-49B6-FAB6-B5387EC46BCE}"/>
              </a:ext>
            </a:extLst>
          </p:cNvPr>
          <p:cNvGrpSpPr/>
          <p:nvPr/>
        </p:nvGrpSpPr>
        <p:grpSpPr>
          <a:xfrm>
            <a:off x="1727912" y="1190501"/>
            <a:ext cx="8736175" cy="4923791"/>
            <a:chOff x="1913641" y="1284769"/>
            <a:chExt cx="8736175" cy="492379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876192-3183-3329-444F-02A152B9579F}"/>
                </a:ext>
              </a:extLst>
            </p:cNvPr>
            <p:cNvPicPr/>
            <p:nvPr/>
          </p:nvPicPr>
          <p:blipFill>
            <a:blip r:embed="rId3"/>
            <a:srcRect t="21795" b="3141"/>
            <a:stretch/>
          </p:blipFill>
          <p:spPr>
            <a:xfrm>
              <a:off x="1913641" y="1284769"/>
              <a:ext cx="8736175" cy="492379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1B394F78-C0AC-A1FF-0941-70434A4D34A7}"/>
                </a:ext>
              </a:extLst>
            </p:cNvPr>
            <p:cNvPicPr/>
            <p:nvPr/>
          </p:nvPicPr>
          <p:blipFill>
            <a:blip r:embed="rId4"/>
            <a:srcRect r="76307"/>
            <a:stretch/>
          </p:blipFill>
          <p:spPr>
            <a:xfrm>
              <a:off x="1994718" y="1375244"/>
              <a:ext cx="1003005" cy="96079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" name="Picture 7">
              <a:extLst>
                <a:ext uri="{FF2B5EF4-FFF2-40B4-BE49-F238E27FC236}">
                  <a16:creationId xmlns:a16="http://schemas.microsoft.com/office/drawing/2014/main" id="{0BFC8A4B-4179-C170-FBBC-4FD1D20CE67C}"/>
                </a:ext>
              </a:extLst>
            </p:cNvPr>
            <p:cNvPicPr/>
            <p:nvPr/>
          </p:nvPicPr>
          <p:blipFill>
            <a:blip r:embed="rId5"/>
            <a:srcRect l="61284" t="30692" b="29305"/>
            <a:stretch/>
          </p:blipFill>
          <p:spPr>
            <a:xfrm>
              <a:off x="7584780" y="5012689"/>
              <a:ext cx="2916680" cy="1121084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FE34A-E453-42E6-F00D-3EF41E1A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929275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Open Sans"/>
              </a:rPr>
              <a:t>Benefits of remote labs</a:t>
            </a:r>
            <a:endParaRPr lang="en-US" sz="44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Open Sans"/>
              </a:rPr>
              <a:t>Add capacity for practical work at low cost</a:t>
            </a:r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Open Sans"/>
              </a:rPr>
              <a:t>150x more estates-efficient than traditional labs</a:t>
            </a:r>
            <a:endParaRPr lang="en-US" sz="2400" b="0" strike="noStrike" spc="-1">
              <a:solidFill>
                <a:srgbClr val="000000"/>
              </a:solidFill>
              <a:latin typeface="Open Sans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Open Sans"/>
              </a:rPr>
              <a:t>Faster to build than a new laboratory</a:t>
            </a:r>
            <a:endParaRPr lang="en-US" sz="2400" b="0" strike="noStrike" spc="-1">
              <a:solidFill>
                <a:srgbClr val="000000"/>
              </a:solidFill>
              <a:latin typeface="Open Sans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Open Sans"/>
              </a:rPr>
              <a:t>Avoid timetable issues</a:t>
            </a:r>
            <a:endParaRPr lang="en-US" sz="2400" b="0" strike="noStrike" spc="-1">
              <a:solidFill>
                <a:srgbClr val="000000"/>
              </a:solidFill>
              <a:latin typeface="Open Sans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Open Sans"/>
              </a:rPr>
              <a:t>Support EDI initiatives by being more flexible </a:t>
            </a:r>
            <a:endParaRPr lang="en-US" sz="2400" b="0" strike="noStrike" spc="-1">
              <a:solidFill>
                <a:srgbClr val="000000"/>
              </a:solidFill>
              <a:latin typeface="Open Sans"/>
            </a:endParaRPr>
          </a:p>
          <a:p>
            <a:endParaRPr lang="en-US" sz="2400" b="0" strike="noStrike" spc="-1">
              <a:solidFill>
                <a:srgbClr val="000000"/>
              </a:solidFill>
              <a:latin typeface="Open Sans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Open Sans"/>
              </a:rPr>
              <a:t>Prepare for future developments</a:t>
            </a:r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Open Sans"/>
              </a:rPr>
              <a:t>Increase graduate skills through additional experiential learning</a:t>
            </a:r>
            <a:endParaRPr lang="en-US" sz="2400" b="0" strike="noStrike" spc="-1">
              <a:solidFill>
                <a:srgbClr val="000000"/>
              </a:solidFill>
              <a:latin typeface="Open Sans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Open Sans"/>
              </a:rPr>
              <a:t>Enable authentic assessment of (iterative) engineering tasks</a:t>
            </a:r>
            <a:endParaRPr lang="en-US" sz="2400" b="0" strike="noStrike" spc="-1">
              <a:solidFill>
                <a:srgbClr val="000000"/>
              </a:solidFill>
              <a:latin typeface="Open Sans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Open Sans"/>
              </a:rPr>
              <a:t>Embrace large language models by measuring process not output</a:t>
            </a:r>
            <a:endParaRPr lang="en-US" sz="2400" b="0" strike="noStrike" spc="-1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4991400" y="2502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Open Sans"/>
              </a:rPr>
              <a:t>Feedback on demand</a:t>
            </a:r>
            <a:endParaRPr lang="en-US" sz="44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30" name="TextShape 2"/>
          <p:cNvSpPr txBox="1"/>
          <p:nvPr/>
        </p:nvSpPr>
        <p:spPr>
          <a:xfrm>
            <a:off x="5056560" y="1824480"/>
            <a:ext cx="7040520" cy="4905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Open Sans"/>
              </a:rPr>
              <a:t>Effective learning involves discomfort</a:t>
            </a:r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Open Sans"/>
              </a:rPr>
              <a:t>Feedback and support required to maintain student engagement through beneficial difficulties</a:t>
            </a:r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Open Sans"/>
              </a:rPr>
              <a:t>Automated feedback available on demand required for asynchronous activities</a:t>
            </a:r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latin typeface="Open Sans"/>
              </a:rPr>
              <a:t>Recent research results are very encouraging </a:t>
            </a:r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latin typeface="Open Sans"/>
              </a:rPr>
              <a:t>Work is under preparation for publication</a:t>
            </a:r>
            <a:endParaRPr lang="en-US" sz="2400" b="0" strike="noStrike" spc="-1">
              <a:solidFill>
                <a:srgbClr val="000000"/>
              </a:solidFill>
              <a:latin typeface="Open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231" name="Picture 3"/>
          <p:cNvPicPr/>
          <p:nvPr/>
        </p:nvPicPr>
        <p:blipFill>
          <a:blip r:embed="rId2"/>
          <a:stretch/>
        </p:blipFill>
        <p:spPr>
          <a:xfrm>
            <a:off x="0" y="0"/>
            <a:ext cx="45684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Open Sans"/>
              </a:rPr>
              <a:t>Traditional campus uses (so far) </a:t>
            </a:r>
            <a:endParaRPr lang="en-US" sz="44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838080" y="1825560"/>
            <a:ext cx="10515240" cy="477900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9000"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800" b="1" strike="noStrike" spc="-1">
                <a:solidFill>
                  <a:srgbClr val="000000"/>
                </a:solidFill>
                <a:latin typeface="Open Sans"/>
              </a:rPr>
              <a:t>Timetabled </a:t>
            </a:r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Open Sans"/>
              </a:rPr>
              <a:t>staff and students in same room at same time</a:t>
            </a:r>
            <a:endParaRPr lang="en-US" sz="2400" b="0" strike="noStrike" spc="-1">
              <a:solidFill>
                <a:srgbClr val="000000"/>
              </a:solidFill>
              <a:latin typeface="Open Sans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Open Sans"/>
              </a:rPr>
              <a:t>can be any teaching room (students can BYOD)</a:t>
            </a:r>
            <a:endParaRPr lang="en-US" sz="2400" b="0" strike="noStrike" spc="-1">
              <a:solidFill>
                <a:srgbClr val="000000"/>
              </a:solidFill>
              <a:latin typeface="Open Sans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Open Sans"/>
              </a:rPr>
              <a:t>equipment is remote (stays in its usual location, e.g. building foyer) </a:t>
            </a:r>
            <a:endParaRPr lang="en-US" sz="2400" b="0" strike="noStrike" spc="-1">
              <a:solidFill>
                <a:srgbClr val="000000"/>
              </a:solidFill>
              <a:latin typeface="Open Sans"/>
            </a:endParaRPr>
          </a:p>
          <a:p>
            <a:endParaRPr lang="en-US" sz="2400" b="0" strike="noStrike" spc="-1">
              <a:solidFill>
                <a:srgbClr val="000000"/>
              </a:solidFill>
              <a:latin typeface="Open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800" b="1" strike="noStrike" spc="-1">
                <a:solidFill>
                  <a:srgbClr val="000000"/>
                </a:solidFill>
                <a:latin typeface="Open Sans"/>
              </a:rPr>
              <a:t>Independent</a:t>
            </a:r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Open Sans"/>
              </a:rPr>
              <a:t>staff set task(s)</a:t>
            </a:r>
            <a:endParaRPr lang="en-US" sz="2400" b="0" strike="noStrike" spc="-1">
              <a:solidFill>
                <a:srgbClr val="000000"/>
              </a:solidFill>
              <a:latin typeface="Open Sans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Open Sans"/>
              </a:rPr>
              <a:t>students book at a time to suit them</a:t>
            </a:r>
            <a:endParaRPr lang="en-US" sz="2400" b="0" strike="noStrike" spc="-1">
              <a:solidFill>
                <a:srgbClr val="000000"/>
              </a:solidFill>
              <a:latin typeface="Open Sans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Open Sans"/>
              </a:rPr>
              <a:t>students submit a technical report for assessment</a:t>
            </a:r>
            <a:endParaRPr lang="en-US" sz="2400" b="0" strike="noStrike" spc="-1">
              <a:solidFill>
                <a:srgbClr val="000000"/>
              </a:solidFill>
              <a:latin typeface="Open Sans"/>
            </a:endParaRPr>
          </a:p>
          <a:p>
            <a:endParaRPr lang="en-US" sz="2400" b="0" strike="noStrike" spc="-1">
              <a:solidFill>
                <a:srgbClr val="000000"/>
              </a:solidFill>
              <a:latin typeface="Open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800" b="1" strike="noStrike" spc="-1">
                <a:solidFill>
                  <a:srgbClr val="000000"/>
                </a:solidFill>
                <a:latin typeface="Open Sans"/>
              </a:rPr>
              <a:t>Demonstration</a:t>
            </a:r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Open Sans"/>
              </a:rPr>
              <a:t>Staff member shows live experiment in class, outreach, or offer holder day</a:t>
            </a:r>
            <a:endParaRPr lang="en-US" sz="2400" b="0" strike="noStrike" spc="-1">
              <a:solidFill>
                <a:srgbClr val="000000"/>
              </a:solidFill>
              <a:latin typeface="Open Sans"/>
            </a:endParaRPr>
          </a:p>
          <a:p>
            <a:endParaRPr lang="en-US" sz="2400" b="0" strike="noStrike" spc="-1">
              <a:solidFill>
                <a:srgbClr val="000000"/>
              </a:solidFill>
              <a:latin typeface="Open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GB" sz="2800" b="1" strike="noStrike" spc="-1">
                <a:solidFill>
                  <a:srgbClr val="000000"/>
                </a:solidFill>
                <a:latin typeface="Open Sans"/>
              </a:rPr>
              <a:t>Dissemination of research*</a:t>
            </a:r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GB" sz="2400" b="0" strike="noStrike" spc="-1">
                <a:solidFill>
                  <a:srgbClr val="000000"/>
                </a:solidFill>
                <a:latin typeface="Open Sans"/>
              </a:rPr>
              <a:t>Add to EPSRC grant as way to instantly reach industry/public with research demo </a:t>
            </a:r>
            <a:endParaRPr lang="en-US" sz="2400" b="0" strike="noStrike" spc="-1">
              <a:solidFill>
                <a:srgbClr val="000000"/>
              </a:solidFill>
              <a:latin typeface="Open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Open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400" b="0" strike="noStrike" spc="-1">
              <a:solidFill>
                <a:srgbClr val="000000"/>
              </a:solidFill>
              <a:latin typeface="Open Sans"/>
            </a:endParaRPr>
          </a:p>
          <a:p>
            <a:endParaRPr lang="en-US" sz="2400" b="0" strike="noStrike" spc="-1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10" descr="Graphical user interface&#10;&#10;Description automatically generated with low confidence"/>
          <p:cNvPicPr/>
          <p:nvPr/>
        </p:nvPicPr>
        <p:blipFill>
          <a:blip r:embed="rId3"/>
          <a:stretch/>
        </p:blipFill>
        <p:spPr>
          <a:xfrm>
            <a:off x="429480" y="905400"/>
            <a:ext cx="10785240" cy="5877720"/>
          </a:xfrm>
          <a:prstGeom prst="rect">
            <a:avLst/>
          </a:prstGeom>
          <a:ln>
            <a:noFill/>
          </a:ln>
        </p:spPr>
      </p:pic>
      <p:sp>
        <p:nvSpPr>
          <p:cNvPr id="142" name="CustomShape 1"/>
          <p:cNvSpPr/>
          <p:nvPr/>
        </p:nvSpPr>
        <p:spPr>
          <a:xfrm>
            <a:off x="-88200" y="-220320"/>
            <a:ext cx="12191760" cy="99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GB" sz="3600" b="0" strike="noStrike" spc="-1">
                <a:solidFill>
                  <a:srgbClr val="2E75B6"/>
                </a:solidFill>
                <a:latin typeface="Arial"/>
              </a:rPr>
              <a:t>Students use a browser to access equipment in real-time</a:t>
            </a:r>
            <a:endParaRPr lang="en-GB" sz="3600" b="0" strike="noStrike" spc="-1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7623720" y="861840"/>
            <a:ext cx="3462840" cy="875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4" descr="Diagram&#10;&#10;Description automatically generated"/>
          <p:cNvPicPr/>
          <p:nvPr/>
        </p:nvPicPr>
        <p:blipFill>
          <a:blip r:embed="rId2"/>
          <a:srcRect l="16287" t="11045"/>
          <a:stretch/>
        </p:blipFill>
        <p:spPr>
          <a:xfrm>
            <a:off x="516600" y="39240"/>
            <a:ext cx="11341800" cy="67791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9766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7405148" y="3926583"/>
            <a:ext cx="4573431" cy="28594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pic>
        <p:nvPicPr>
          <p:cNvPr id="194" name="Picture 4" descr="trusses"/>
          <p:cNvPicPr/>
          <p:nvPr/>
        </p:nvPicPr>
        <p:blipFill rotWithShape="1">
          <a:blip r:embed="rId2"/>
          <a:srcRect t="6295" b="8894"/>
          <a:stretch/>
        </p:blipFill>
        <p:spPr>
          <a:xfrm>
            <a:off x="213420" y="4760536"/>
            <a:ext cx="2167463" cy="1838228"/>
          </a:xfrm>
          <a:prstGeom prst="rect">
            <a:avLst/>
          </a:prstGeom>
          <a:ln>
            <a:noFill/>
          </a:ln>
        </p:spPr>
      </p:pic>
      <p:sp>
        <p:nvSpPr>
          <p:cNvPr id="195" name="CustomShape 2"/>
          <p:cNvSpPr/>
          <p:nvPr/>
        </p:nvSpPr>
        <p:spPr>
          <a:xfrm>
            <a:off x="2389078" y="5960865"/>
            <a:ext cx="689288" cy="5222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000000"/>
                </a:solidFill>
                <a:latin typeface="Open Sans"/>
              </a:rPr>
              <a:t>×8</a:t>
            </a:r>
            <a:endParaRPr lang="en-GB" sz="4400" b="0" strike="noStrike" spc="-1" dirty="0">
              <a:latin typeface="Arial"/>
            </a:endParaRPr>
          </a:p>
        </p:txBody>
      </p:sp>
      <p:pic>
        <p:nvPicPr>
          <p:cNvPr id="196" name="Picture 6" descr="vna1"/>
          <p:cNvPicPr/>
          <p:nvPr/>
        </p:nvPicPr>
        <p:blipFill>
          <a:blip r:embed="rId3"/>
          <a:stretch/>
        </p:blipFill>
        <p:spPr>
          <a:xfrm>
            <a:off x="3910817" y="2398809"/>
            <a:ext cx="2157824" cy="2157824"/>
          </a:xfrm>
          <a:prstGeom prst="rect">
            <a:avLst/>
          </a:prstGeom>
          <a:ln>
            <a:noFill/>
          </a:ln>
        </p:spPr>
      </p:pic>
      <p:sp>
        <p:nvSpPr>
          <p:cNvPr id="197" name="CustomShape 3"/>
          <p:cNvSpPr/>
          <p:nvPr/>
        </p:nvSpPr>
        <p:spPr>
          <a:xfrm>
            <a:off x="5983499" y="4042701"/>
            <a:ext cx="689288" cy="5222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000000"/>
                </a:solidFill>
                <a:latin typeface="Open Sans"/>
              </a:rPr>
              <a:t>×5</a:t>
            </a:r>
            <a:endParaRPr lang="en-GB" sz="4400" b="0" strike="noStrike" spc="-1" dirty="0">
              <a:latin typeface="Arial"/>
            </a:endParaRPr>
          </a:p>
        </p:txBody>
      </p:sp>
      <p:pic>
        <p:nvPicPr>
          <p:cNvPr id="198" name="Picture 8" descr="diggers"/>
          <p:cNvPicPr/>
          <p:nvPr/>
        </p:nvPicPr>
        <p:blipFill>
          <a:blip r:embed="rId4"/>
          <a:stretch/>
        </p:blipFill>
        <p:spPr>
          <a:xfrm>
            <a:off x="7624528" y="99368"/>
            <a:ext cx="2148927" cy="2148927"/>
          </a:xfrm>
          <a:prstGeom prst="rect">
            <a:avLst/>
          </a:prstGeom>
          <a:ln>
            <a:noFill/>
          </a:ln>
        </p:spPr>
      </p:pic>
      <p:sp>
        <p:nvSpPr>
          <p:cNvPr id="199" name="CustomShape 4"/>
          <p:cNvSpPr/>
          <p:nvPr/>
        </p:nvSpPr>
        <p:spPr>
          <a:xfrm>
            <a:off x="9773455" y="1552173"/>
            <a:ext cx="1623421" cy="767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000000"/>
                </a:solidFill>
                <a:latin typeface="Open Sans"/>
              </a:rPr>
              <a:t>×10</a:t>
            </a:r>
            <a:endParaRPr lang="en-GB" sz="4400" b="0" strike="noStrike" spc="-1" dirty="0">
              <a:latin typeface="Arial"/>
            </a:endParaRPr>
          </a:p>
        </p:txBody>
      </p:sp>
      <p:pic>
        <p:nvPicPr>
          <p:cNvPr id="200" name="Picture 10" descr="governor"/>
          <p:cNvPicPr/>
          <p:nvPr/>
        </p:nvPicPr>
        <p:blipFill>
          <a:blip r:embed="rId5"/>
          <a:stretch/>
        </p:blipFill>
        <p:spPr>
          <a:xfrm>
            <a:off x="3928537" y="132811"/>
            <a:ext cx="2167463" cy="2167463"/>
          </a:xfrm>
          <a:prstGeom prst="rect">
            <a:avLst/>
          </a:prstGeom>
          <a:ln>
            <a:noFill/>
          </a:ln>
        </p:spPr>
      </p:pic>
      <p:sp>
        <p:nvSpPr>
          <p:cNvPr id="201" name="CustomShape 5"/>
          <p:cNvSpPr/>
          <p:nvPr/>
        </p:nvSpPr>
        <p:spPr>
          <a:xfrm>
            <a:off x="6101563" y="1803600"/>
            <a:ext cx="933220" cy="5222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000000"/>
                </a:solidFill>
                <a:latin typeface="Open Sans"/>
              </a:rPr>
              <a:t>×10</a:t>
            </a:r>
            <a:endParaRPr lang="en-GB" sz="4400" b="0" strike="noStrike" spc="-1" dirty="0">
              <a:latin typeface="Arial"/>
            </a:endParaRPr>
          </a:p>
        </p:txBody>
      </p:sp>
      <p:pic>
        <p:nvPicPr>
          <p:cNvPr id="202" name="Picture 12" descr="spinner-g1"/>
          <p:cNvPicPr/>
          <p:nvPr/>
        </p:nvPicPr>
        <p:blipFill>
          <a:blip r:embed="rId6"/>
          <a:stretch/>
        </p:blipFill>
        <p:spPr>
          <a:xfrm>
            <a:off x="3901178" y="4618610"/>
            <a:ext cx="2167463" cy="2167463"/>
          </a:xfrm>
          <a:prstGeom prst="rect">
            <a:avLst/>
          </a:prstGeom>
          <a:ln>
            <a:noFill/>
          </a:ln>
        </p:spPr>
      </p:pic>
      <p:sp>
        <p:nvSpPr>
          <p:cNvPr id="203" name="CustomShape 6"/>
          <p:cNvSpPr/>
          <p:nvPr/>
        </p:nvSpPr>
        <p:spPr>
          <a:xfrm>
            <a:off x="5983499" y="6076546"/>
            <a:ext cx="933220" cy="5222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000000"/>
                </a:solidFill>
                <a:latin typeface="Open Sans"/>
              </a:rPr>
              <a:t>×10</a:t>
            </a:r>
            <a:endParaRPr lang="en-GB" sz="4400" b="0" strike="noStrike" spc="-1" dirty="0">
              <a:latin typeface="Arial"/>
            </a:endParaRPr>
          </a:p>
        </p:txBody>
      </p:sp>
      <p:pic>
        <p:nvPicPr>
          <p:cNvPr id="204" name="Picture 4" descr="trusses"/>
          <p:cNvPicPr/>
          <p:nvPr/>
        </p:nvPicPr>
        <p:blipFill>
          <a:blip r:embed="rId7"/>
          <a:stretch/>
        </p:blipFill>
        <p:spPr>
          <a:xfrm>
            <a:off x="7567413" y="3946945"/>
            <a:ext cx="1419403" cy="1419403"/>
          </a:xfrm>
          <a:prstGeom prst="rect">
            <a:avLst/>
          </a:prstGeom>
          <a:ln>
            <a:noFill/>
          </a:ln>
        </p:spPr>
      </p:pic>
      <p:sp>
        <p:nvSpPr>
          <p:cNvPr id="205" name="CustomShape 7"/>
          <p:cNvSpPr/>
          <p:nvPr/>
        </p:nvSpPr>
        <p:spPr>
          <a:xfrm>
            <a:off x="8900898" y="4728334"/>
            <a:ext cx="933220" cy="5222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FFFFFF"/>
                </a:solidFill>
                <a:latin typeface="Open Sans"/>
              </a:rPr>
              <a:t>×16</a:t>
            </a:r>
            <a:endParaRPr lang="en-GB" sz="4400" b="0" strike="noStrike" spc="-1" dirty="0">
              <a:latin typeface="Arial"/>
            </a:endParaRPr>
          </a:p>
        </p:txBody>
      </p:sp>
      <p:pic>
        <p:nvPicPr>
          <p:cNvPr id="206" name="Picture 6" descr="vna1"/>
          <p:cNvPicPr/>
          <p:nvPr/>
        </p:nvPicPr>
        <p:blipFill>
          <a:blip r:embed="rId8"/>
          <a:stretch/>
        </p:blipFill>
        <p:spPr>
          <a:xfrm>
            <a:off x="7590941" y="2422825"/>
            <a:ext cx="1395876" cy="1395876"/>
          </a:xfrm>
          <a:prstGeom prst="rect">
            <a:avLst/>
          </a:prstGeom>
          <a:ln>
            <a:noFill/>
          </a:ln>
        </p:spPr>
      </p:pic>
      <p:sp>
        <p:nvSpPr>
          <p:cNvPr id="207" name="CustomShape 8"/>
          <p:cNvSpPr/>
          <p:nvPr/>
        </p:nvSpPr>
        <p:spPr>
          <a:xfrm>
            <a:off x="9025551" y="3199667"/>
            <a:ext cx="1055045" cy="767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4400" b="0" strike="noStrike" spc="-1" dirty="0">
                <a:latin typeface="Open Sans"/>
              </a:rPr>
              <a:t>×5</a:t>
            </a:r>
            <a:endParaRPr lang="en-GB" sz="4400" b="0" strike="noStrike" spc="-1" dirty="0">
              <a:latin typeface="Arial"/>
            </a:endParaRPr>
          </a:p>
        </p:txBody>
      </p:sp>
      <p:pic>
        <p:nvPicPr>
          <p:cNvPr id="208" name="Picture 14" descr="transistor"/>
          <p:cNvPicPr/>
          <p:nvPr/>
        </p:nvPicPr>
        <p:blipFill>
          <a:blip r:embed="rId9"/>
          <a:stretch/>
        </p:blipFill>
        <p:spPr>
          <a:xfrm>
            <a:off x="7563155" y="5496603"/>
            <a:ext cx="1376986" cy="986480"/>
          </a:xfrm>
          <a:prstGeom prst="rect">
            <a:avLst/>
          </a:prstGeom>
          <a:ln>
            <a:noFill/>
          </a:ln>
        </p:spPr>
      </p:pic>
      <p:sp>
        <p:nvSpPr>
          <p:cNvPr id="209" name="CustomShape 9"/>
          <p:cNvSpPr/>
          <p:nvPr/>
        </p:nvSpPr>
        <p:spPr>
          <a:xfrm>
            <a:off x="8842626" y="5894348"/>
            <a:ext cx="933220" cy="5222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FFFFFF"/>
                </a:solidFill>
                <a:latin typeface="Open Sans"/>
              </a:rPr>
              <a:t>×48</a:t>
            </a:r>
            <a:endParaRPr lang="en-GB" sz="4400" b="0" strike="noStrike" spc="-1" dirty="0">
              <a:latin typeface="Arial"/>
            </a:endParaRPr>
          </a:p>
        </p:txBody>
      </p:sp>
      <p:sp>
        <p:nvSpPr>
          <p:cNvPr id="210" name="CustomShape 10"/>
          <p:cNvSpPr/>
          <p:nvPr/>
        </p:nvSpPr>
        <p:spPr>
          <a:xfrm>
            <a:off x="9116546" y="3944924"/>
            <a:ext cx="1395876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b="0" strike="noStrike" spc="-1" dirty="0">
                <a:solidFill>
                  <a:srgbClr val="FFFFFF"/>
                </a:solidFill>
                <a:latin typeface="Open Sans"/>
              </a:rPr>
              <a:t>In build</a:t>
            </a:r>
            <a:endParaRPr lang="en-GB" sz="2400" b="0" strike="noStrike" spc="-1" dirty="0">
              <a:latin typeface="Arial"/>
            </a:endParaRPr>
          </a:p>
        </p:txBody>
      </p:sp>
      <p:pic>
        <p:nvPicPr>
          <p:cNvPr id="3" name="Picture 2" descr="pendulum">
            <a:extLst>
              <a:ext uri="{FF2B5EF4-FFF2-40B4-BE49-F238E27FC236}">
                <a16:creationId xmlns:a16="http://schemas.microsoft.com/office/drawing/2014/main" id="{5DBD3583-E57B-2D8D-55BD-EAB37A139546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235717" y="177932"/>
            <a:ext cx="2152800" cy="2152800"/>
          </a:xfrm>
          <a:prstGeom prst="rect">
            <a:avLst/>
          </a:prstGeom>
          <a:ln>
            <a:noFill/>
          </a:ln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544DF412-AD2B-4697-BFA3-0A0CE839FCBA}"/>
              </a:ext>
            </a:extLst>
          </p:cNvPr>
          <p:cNvSpPr/>
          <p:nvPr/>
        </p:nvSpPr>
        <p:spPr>
          <a:xfrm>
            <a:off x="2418545" y="1864302"/>
            <a:ext cx="1287445" cy="767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000000"/>
                </a:solidFill>
                <a:latin typeface="Open Sans"/>
              </a:rPr>
              <a:t>×36</a:t>
            </a:r>
            <a:endParaRPr lang="en-GB" sz="4400" b="0" strike="noStrike" spc="-1" dirty="0">
              <a:latin typeface="Arial"/>
            </a:endParaRPr>
          </a:p>
        </p:txBody>
      </p:sp>
      <p:pic>
        <p:nvPicPr>
          <p:cNvPr id="5" name="Picture 4" descr="spinner-g2">
            <a:extLst>
              <a:ext uri="{FF2B5EF4-FFF2-40B4-BE49-F238E27FC236}">
                <a16:creationId xmlns:a16="http://schemas.microsoft.com/office/drawing/2014/main" id="{9CA71AB3-C40E-61BC-F615-700B368589E2}"/>
              </a:ext>
            </a:extLst>
          </p:cNvPr>
          <p:cNvPicPr/>
          <p:nvPr/>
        </p:nvPicPr>
        <p:blipFill>
          <a:blip r:embed="rId11"/>
          <a:stretch/>
        </p:blipFill>
        <p:spPr>
          <a:xfrm>
            <a:off x="235717" y="2432252"/>
            <a:ext cx="2152800" cy="2152800"/>
          </a:xfrm>
          <a:prstGeom prst="rect">
            <a:avLst/>
          </a:prstGeom>
          <a:ln>
            <a:noFill/>
          </a:ln>
        </p:spPr>
      </p:pic>
      <p:sp>
        <p:nvSpPr>
          <p:cNvPr id="6" name="CustomShape 4">
            <a:extLst>
              <a:ext uri="{FF2B5EF4-FFF2-40B4-BE49-F238E27FC236}">
                <a16:creationId xmlns:a16="http://schemas.microsoft.com/office/drawing/2014/main" id="{1B95A957-4F71-1879-96B7-D4E29BB1B3B8}"/>
              </a:ext>
            </a:extLst>
          </p:cNvPr>
          <p:cNvSpPr/>
          <p:nvPr/>
        </p:nvSpPr>
        <p:spPr>
          <a:xfrm>
            <a:off x="2388517" y="3967654"/>
            <a:ext cx="135936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000000"/>
                </a:solidFill>
                <a:latin typeface="Open Sans"/>
              </a:rPr>
              <a:t>×48</a:t>
            </a:r>
            <a:endParaRPr lang="en-GB" sz="4400" b="0" strike="noStrike" spc="-1" dirty="0">
              <a:latin typeface="Arial"/>
            </a:endParaRP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1E517FBF-777A-A017-5AE2-EEDF907CC3DC}"/>
              </a:ext>
            </a:extLst>
          </p:cNvPr>
          <p:cNvSpPr/>
          <p:nvPr/>
        </p:nvSpPr>
        <p:spPr>
          <a:xfrm>
            <a:off x="10512422" y="6045982"/>
            <a:ext cx="716437" cy="663642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2CFA53EC-77B6-562F-D444-06503FCC6037}"/>
              </a:ext>
            </a:extLst>
          </p:cNvPr>
          <p:cNvSpPr/>
          <p:nvPr/>
        </p:nvSpPr>
        <p:spPr>
          <a:xfrm>
            <a:off x="10548130" y="4367694"/>
            <a:ext cx="716437" cy="663642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09C7C05A-4BB1-9CB5-1C5C-0A06F0AFD98A}"/>
              </a:ext>
            </a:extLst>
          </p:cNvPr>
          <p:cNvSpPr/>
          <p:nvPr/>
        </p:nvSpPr>
        <p:spPr>
          <a:xfrm>
            <a:off x="10518994" y="5305827"/>
            <a:ext cx="716437" cy="663642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ustomShape 8">
            <a:extLst>
              <a:ext uri="{FF2B5EF4-FFF2-40B4-BE49-F238E27FC236}">
                <a16:creationId xmlns:a16="http://schemas.microsoft.com/office/drawing/2014/main" id="{F79F9004-1EE3-7956-3182-0E8018212143}"/>
              </a:ext>
            </a:extLst>
          </p:cNvPr>
          <p:cNvSpPr/>
          <p:nvPr/>
        </p:nvSpPr>
        <p:spPr>
          <a:xfrm>
            <a:off x="11327448" y="6005953"/>
            <a:ext cx="1055045" cy="767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FFFFFF"/>
                </a:solidFill>
                <a:latin typeface="Open Sans"/>
              </a:rPr>
              <a:t>x1</a:t>
            </a:r>
            <a:endParaRPr lang="en-GB" sz="4400" b="0" strike="noStrike" spc="-1" dirty="0">
              <a:latin typeface="Arial"/>
            </a:endParaRPr>
          </a:p>
        </p:txBody>
      </p:sp>
      <p:sp>
        <p:nvSpPr>
          <p:cNvPr id="14" name="CustomShape 8">
            <a:extLst>
              <a:ext uri="{FF2B5EF4-FFF2-40B4-BE49-F238E27FC236}">
                <a16:creationId xmlns:a16="http://schemas.microsoft.com/office/drawing/2014/main" id="{909A4D96-BB35-53E2-A59B-88B462C70A23}"/>
              </a:ext>
            </a:extLst>
          </p:cNvPr>
          <p:cNvSpPr/>
          <p:nvPr/>
        </p:nvSpPr>
        <p:spPr>
          <a:xfrm>
            <a:off x="11280540" y="4367694"/>
            <a:ext cx="1055045" cy="767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FFFFFF"/>
                </a:solidFill>
                <a:latin typeface="Open Sans"/>
              </a:rPr>
              <a:t>x1</a:t>
            </a:r>
            <a:endParaRPr lang="en-GB" sz="4400" b="0" strike="noStrike" spc="-1" dirty="0">
              <a:latin typeface="Arial"/>
            </a:endParaRPr>
          </a:p>
        </p:txBody>
      </p:sp>
      <p:sp>
        <p:nvSpPr>
          <p:cNvPr id="15" name="CustomShape 8">
            <a:extLst>
              <a:ext uri="{FF2B5EF4-FFF2-40B4-BE49-F238E27FC236}">
                <a16:creationId xmlns:a16="http://schemas.microsoft.com/office/drawing/2014/main" id="{123A36FC-48C7-45FC-875A-7625721B3D3C}"/>
              </a:ext>
            </a:extLst>
          </p:cNvPr>
          <p:cNvSpPr/>
          <p:nvPr/>
        </p:nvSpPr>
        <p:spPr>
          <a:xfrm>
            <a:off x="11263448" y="5346417"/>
            <a:ext cx="1055045" cy="767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FFFFFF"/>
                </a:solidFill>
                <a:latin typeface="Open Sans"/>
              </a:rPr>
              <a:t>x1</a:t>
            </a:r>
            <a:endParaRPr lang="en-GB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3130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4" descr="A screenshot of a computer&#10;&#10;Description automatically generated"/>
          <p:cNvPicPr/>
          <p:nvPr/>
        </p:nvPicPr>
        <p:blipFill>
          <a:blip r:embed="rId2"/>
          <a:srcRect l="33713" t="19134" r="13423" b="5370"/>
          <a:stretch/>
        </p:blipFill>
        <p:spPr>
          <a:xfrm>
            <a:off x="1562400" y="180720"/>
            <a:ext cx="8087040" cy="6496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1945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Open Sans"/>
              </a:rPr>
              <a:t>Student response (standard UEQ)</a:t>
            </a:r>
            <a:endParaRPr lang="en-US" sz="4400" b="0" strike="noStrike" spc="-1">
              <a:solidFill>
                <a:srgbClr val="000000"/>
              </a:solidFill>
              <a:latin typeface="Open Sans"/>
            </a:endParaRPr>
          </a:p>
        </p:txBody>
      </p:sp>
      <p:graphicFrame>
        <p:nvGraphicFramePr>
          <p:cNvPr id="213" name="Table 2"/>
          <p:cNvGraphicFramePr/>
          <p:nvPr/>
        </p:nvGraphicFramePr>
        <p:xfrm>
          <a:off x="838080" y="1899360"/>
          <a:ext cx="10515240" cy="4944240"/>
        </p:xfrm>
        <a:graphic>
          <a:graphicData uri="http://schemas.openxmlformats.org/drawingml/2006/table">
            <a:tbl>
              <a:tblPr/>
              <a:tblGrid>
                <a:gridCol w="2628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9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2800" b="1" strike="noStrike" spc="-1">
                          <a:solidFill>
                            <a:srgbClr val="FFFFFF"/>
                          </a:solidFill>
                          <a:latin typeface="Open Sans"/>
                        </a:rPr>
                        <a:t>parameter</a:t>
                      </a:r>
                      <a:endParaRPr lang="en-GB" sz="2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2800" b="1" strike="noStrike" spc="-1">
                          <a:solidFill>
                            <a:srgbClr val="FFFFFF"/>
                          </a:solidFill>
                          <a:latin typeface="Open Sans"/>
                        </a:rPr>
                        <a:t>2021</a:t>
                      </a:r>
                      <a:endParaRPr lang="en-GB" sz="2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2800" b="1" strike="noStrike" spc="-1">
                          <a:solidFill>
                            <a:srgbClr val="FFFFFF"/>
                          </a:solidFill>
                          <a:latin typeface="Open Sans"/>
                        </a:rPr>
                        <a:t>2022</a:t>
                      </a:r>
                      <a:endParaRPr lang="en-GB" sz="2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2800" b="1" strike="noStrike" spc="-1">
                          <a:solidFill>
                            <a:srgbClr val="FFFFFF"/>
                          </a:solidFill>
                          <a:latin typeface="Open Sans"/>
                        </a:rPr>
                        <a:t>2023</a:t>
                      </a:r>
                      <a:endParaRPr lang="en-GB" sz="2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7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2800" b="0" strike="noStrike" spc="-1">
                          <a:solidFill>
                            <a:srgbClr val="000000"/>
                          </a:solidFill>
                          <a:latin typeface="Open Sans"/>
                        </a:rPr>
                        <a:t>3</a:t>
                      </a:r>
                      <a:r>
                        <a:rPr lang="en-GB" sz="2800" b="0" strike="noStrike" spc="-1" baseline="30000">
                          <a:solidFill>
                            <a:srgbClr val="000000"/>
                          </a:solidFill>
                          <a:latin typeface="Open Sans"/>
                        </a:rPr>
                        <a:t>rd</a:t>
                      </a:r>
                      <a:r>
                        <a:rPr lang="en-GB" sz="2800" b="0" strike="noStrike" spc="-1">
                          <a:solidFill>
                            <a:srgbClr val="000000"/>
                          </a:solidFill>
                          <a:latin typeface="Open Sans"/>
                        </a:rPr>
                        <a:t> year (250)</a:t>
                      </a:r>
                      <a:endParaRPr lang="en-GB" sz="2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2800" b="0" strike="noStrike" spc="-1">
                          <a:solidFill>
                            <a:srgbClr val="000000"/>
                          </a:solidFill>
                          <a:latin typeface="Open Sans"/>
                        </a:rPr>
                        <a:t>3</a:t>
                      </a:r>
                      <a:r>
                        <a:rPr lang="en-GB" sz="2800" b="0" strike="noStrike" spc="-1" baseline="30000">
                          <a:solidFill>
                            <a:srgbClr val="000000"/>
                          </a:solidFill>
                          <a:latin typeface="Open Sans"/>
                        </a:rPr>
                        <a:t>rd</a:t>
                      </a:r>
                      <a:r>
                        <a:rPr lang="en-GB" sz="2800" b="0" strike="noStrike" spc="-1">
                          <a:solidFill>
                            <a:srgbClr val="000000"/>
                          </a:solidFill>
                          <a:latin typeface="Open Sans"/>
                        </a:rPr>
                        <a:t> year (250)</a:t>
                      </a:r>
                      <a:endParaRPr lang="en-GB" sz="2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2800" b="0" strike="noStrike" spc="-1">
                          <a:solidFill>
                            <a:srgbClr val="000000"/>
                          </a:solidFill>
                          <a:latin typeface="Open Sans"/>
                        </a:rPr>
                        <a:t>1</a:t>
                      </a:r>
                      <a:r>
                        <a:rPr lang="en-GB" sz="2800" b="0" strike="noStrike" spc="-1" baseline="30000">
                          <a:solidFill>
                            <a:srgbClr val="000000"/>
                          </a:solidFill>
                          <a:latin typeface="Open Sans"/>
                        </a:rPr>
                        <a:t>st</a:t>
                      </a:r>
                      <a:r>
                        <a:rPr lang="en-GB" sz="2800" b="0" strike="noStrike" spc="-1">
                          <a:solidFill>
                            <a:srgbClr val="000000"/>
                          </a:solidFill>
                          <a:latin typeface="Open Sans"/>
                        </a:rPr>
                        <a:t> year (450)</a:t>
                      </a:r>
                      <a:endParaRPr lang="en-GB" sz="2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7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2800" b="0" strike="noStrike" spc="-1">
                          <a:solidFill>
                            <a:srgbClr val="000000"/>
                          </a:solidFill>
                          <a:latin typeface="Open Sans"/>
                        </a:rPr>
                        <a:t>Attractiveness</a:t>
                      </a:r>
                      <a:endParaRPr lang="en-GB" sz="2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2800" b="0" strike="noStrike" spc="-1">
                          <a:solidFill>
                            <a:srgbClr val="70AD47"/>
                          </a:solidFill>
                          <a:latin typeface="Open Sans"/>
                        </a:rPr>
                        <a:t>positive</a:t>
                      </a:r>
                      <a:endParaRPr lang="en-GB" sz="2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2800" b="0" strike="noStrike" spc="-1">
                          <a:solidFill>
                            <a:srgbClr val="70AD47"/>
                          </a:solidFill>
                          <a:latin typeface="Open Sans"/>
                        </a:rPr>
                        <a:t>positive</a:t>
                      </a:r>
                      <a:endParaRPr lang="en-GB" sz="2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2800" b="0" strike="noStrike" spc="-1">
                          <a:solidFill>
                            <a:srgbClr val="70AD47"/>
                          </a:solidFill>
                          <a:latin typeface="Open Sans"/>
                        </a:rPr>
                        <a:t>positive</a:t>
                      </a:r>
                      <a:endParaRPr lang="en-GB" sz="2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2800" b="0" strike="noStrike" spc="-1">
                          <a:solidFill>
                            <a:srgbClr val="000000"/>
                          </a:solidFill>
                          <a:latin typeface="Open Sans"/>
                        </a:rPr>
                        <a:t>Easy to learn</a:t>
                      </a:r>
                      <a:endParaRPr lang="en-GB" sz="2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2800" b="0" strike="noStrike" spc="-1">
                          <a:solidFill>
                            <a:srgbClr val="70AD47"/>
                          </a:solidFill>
                          <a:latin typeface="Open Sans"/>
                        </a:rPr>
                        <a:t>positive</a:t>
                      </a:r>
                      <a:endParaRPr lang="en-GB" sz="2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2800" b="0" strike="noStrike" spc="-1">
                          <a:solidFill>
                            <a:srgbClr val="70AD47"/>
                          </a:solidFill>
                          <a:latin typeface="Open Sans"/>
                        </a:rPr>
                        <a:t>positive</a:t>
                      </a:r>
                      <a:endParaRPr lang="en-GB" sz="2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2800" b="0" strike="noStrike" spc="-1">
                          <a:solidFill>
                            <a:srgbClr val="70AD47"/>
                          </a:solidFill>
                          <a:latin typeface="Open Sans"/>
                        </a:rPr>
                        <a:t>positive</a:t>
                      </a:r>
                      <a:endParaRPr lang="en-GB" sz="2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7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2800" b="0" strike="noStrike" spc="-1">
                          <a:solidFill>
                            <a:srgbClr val="000000"/>
                          </a:solidFill>
                          <a:latin typeface="Open Sans"/>
                        </a:rPr>
                        <a:t>Dependability</a:t>
                      </a:r>
                      <a:endParaRPr lang="en-GB" sz="2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2800" b="0" strike="noStrike" spc="-1">
                          <a:solidFill>
                            <a:srgbClr val="FFC000"/>
                          </a:solidFill>
                          <a:latin typeface="Open Sans"/>
                        </a:rPr>
                        <a:t>neutral</a:t>
                      </a:r>
                      <a:endParaRPr lang="en-GB" sz="2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2800" b="0" strike="noStrike" spc="-1">
                          <a:solidFill>
                            <a:srgbClr val="70AD47"/>
                          </a:solidFill>
                          <a:latin typeface="Open Sans"/>
                        </a:rPr>
                        <a:t>positive</a:t>
                      </a:r>
                      <a:endParaRPr lang="en-GB" sz="2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2800" b="0" strike="noStrike" spc="-1">
                          <a:solidFill>
                            <a:srgbClr val="70AD47"/>
                          </a:solidFill>
                          <a:latin typeface="Open Sans"/>
                        </a:rPr>
                        <a:t>positive</a:t>
                      </a:r>
                      <a:endParaRPr lang="en-GB" sz="2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2800" b="0" strike="noStrike" spc="-1">
                          <a:solidFill>
                            <a:srgbClr val="000000"/>
                          </a:solidFill>
                          <a:latin typeface="Open Sans"/>
                        </a:rPr>
                        <a:t>Efficiency</a:t>
                      </a:r>
                      <a:endParaRPr lang="en-GB" sz="2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2800" b="0" strike="noStrike" spc="-1">
                          <a:solidFill>
                            <a:srgbClr val="70AD47"/>
                          </a:solidFill>
                          <a:latin typeface="Open Sans"/>
                        </a:rPr>
                        <a:t>positive</a:t>
                      </a:r>
                      <a:endParaRPr lang="en-GB" sz="2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2800" b="0" strike="noStrike" spc="-1">
                          <a:solidFill>
                            <a:srgbClr val="70AD47"/>
                          </a:solidFill>
                          <a:latin typeface="Open Sans"/>
                        </a:rPr>
                        <a:t>positive</a:t>
                      </a:r>
                      <a:endParaRPr lang="en-GB" sz="2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2800" b="0" strike="noStrike" spc="-1">
                          <a:solidFill>
                            <a:srgbClr val="70AD47"/>
                          </a:solidFill>
                          <a:latin typeface="Open Sans"/>
                        </a:rPr>
                        <a:t>positive</a:t>
                      </a:r>
                      <a:endParaRPr lang="en-GB" sz="2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2800" b="0" strike="noStrike" spc="-1">
                          <a:solidFill>
                            <a:srgbClr val="000000"/>
                          </a:solidFill>
                          <a:latin typeface="Open Sans"/>
                        </a:rPr>
                        <a:t>Stimulation</a:t>
                      </a:r>
                      <a:endParaRPr lang="en-GB" sz="2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2800" b="0" strike="noStrike" spc="-1">
                          <a:solidFill>
                            <a:srgbClr val="70AD47"/>
                          </a:solidFill>
                          <a:latin typeface="Open Sans"/>
                        </a:rPr>
                        <a:t>positive</a:t>
                      </a:r>
                      <a:endParaRPr lang="en-GB" sz="2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2800" b="0" strike="noStrike" spc="-1">
                          <a:solidFill>
                            <a:srgbClr val="70AD47"/>
                          </a:solidFill>
                          <a:latin typeface="Open Sans"/>
                        </a:rPr>
                        <a:t>positive</a:t>
                      </a:r>
                      <a:endParaRPr lang="en-GB" sz="2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GB" sz="2800" b="0" strike="noStrike" spc="-1">
                          <a:solidFill>
                            <a:srgbClr val="70AD47"/>
                          </a:solidFill>
                          <a:latin typeface="Open Sans"/>
                        </a:rPr>
                        <a:t>positive</a:t>
                      </a:r>
                      <a:endParaRPr lang="en-GB" sz="2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4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2800" b="0" strike="noStrike" spc="-1">
                          <a:solidFill>
                            <a:srgbClr val="000000"/>
                          </a:solidFill>
                          <a:latin typeface="Open Sans"/>
                        </a:rPr>
                        <a:t>Novelty</a:t>
                      </a:r>
                      <a:endParaRPr lang="en-GB" sz="2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2800" b="0" strike="noStrike" spc="-1">
                          <a:solidFill>
                            <a:srgbClr val="70AD47"/>
                          </a:solidFill>
                          <a:latin typeface="Open Sans"/>
                        </a:rPr>
                        <a:t>positive</a:t>
                      </a:r>
                      <a:endParaRPr lang="en-GB" sz="2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2800" b="0" strike="noStrike" spc="-1">
                          <a:solidFill>
                            <a:srgbClr val="FFC000"/>
                          </a:solidFill>
                          <a:latin typeface="Open Sans"/>
                        </a:rPr>
                        <a:t>neutral</a:t>
                      </a:r>
                      <a:endParaRPr lang="en-GB" sz="2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2800" b="0" strike="noStrike" spc="-1">
                          <a:solidFill>
                            <a:srgbClr val="FFC000"/>
                          </a:solidFill>
                          <a:latin typeface="Open Sans"/>
                        </a:rPr>
                        <a:t>neutral</a:t>
                      </a:r>
                      <a:endParaRPr lang="en-GB" sz="2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420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6" descr="A screenshot of a computer&#10;&#10;Description automatically generated"/>
          <p:cNvPicPr/>
          <p:nvPr/>
        </p:nvPicPr>
        <p:blipFill>
          <a:blip r:embed="rId2"/>
          <a:srcRect l="14096" t="19596" r="19216" b="16467"/>
          <a:stretch/>
        </p:blipFill>
        <p:spPr>
          <a:xfrm>
            <a:off x="110160" y="0"/>
            <a:ext cx="12093120" cy="6521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8893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496440" y="41760"/>
            <a:ext cx="10515240" cy="1236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Open Sans"/>
              </a:rPr>
              <a:t>Student comments (2021 class)</a:t>
            </a:r>
            <a:endParaRPr lang="en-US" sz="44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216" name="TextShape 2"/>
          <p:cNvSpPr txBox="1"/>
          <p:nvPr/>
        </p:nvSpPr>
        <p:spPr>
          <a:xfrm>
            <a:off x="372960" y="1450800"/>
            <a:ext cx="11416320" cy="54068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spcAft>
                <a:spcPts val="1284"/>
              </a:spcAft>
              <a:tabLst>
                <a:tab pos="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Open Sans"/>
              </a:rPr>
              <a:t>-“It is a great tool, and made me </a:t>
            </a:r>
            <a:r>
              <a:rPr lang="en-GB" sz="3200" b="1" strike="noStrike" spc="-1">
                <a:solidFill>
                  <a:srgbClr val="000000"/>
                </a:solidFill>
                <a:latin typeface="Open Sans"/>
              </a:rPr>
              <a:t>feel more motivated</a:t>
            </a:r>
            <a:r>
              <a:rPr lang="en-GB" sz="3200" b="0" strike="noStrike" spc="-1">
                <a:solidFill>
                  <a:srgbClr val="000000"/>
                </a:solidFill>
                <a:latin typeface="Open Sans"/>
              </a:rPr>
              <a:t> than a purely simulated one would have.”</a:t>
            </a:r>
            <a:endParaRPr lang="en-US" sz="3200" b="0" strike="noStrike" spc="-1">
              <a:solidFill>
                <a:srgbClr val="000000"/>
              </a:solidFill>
              <a:latin typeface="Open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spcAft>
                <a:spcPts val="2999"/>
              </a:spcAft>
              <a:tabLst>
                <a:tab pos="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Open Sans"/>
              </a:rPr>
              <a:t>-“Ability to take multiple sets of data and </a:t>
            </a:r>
            <a:r>
              <a:rPr lang="en-GB" sz="3200" b="1" strike="noStrike" spc="-1">
                <a:solidFill>
                  <a:srgbClr val="000000"/>
                </a:solidFill>
                <a:latin typeface="Open Sans"/>
              </a:rPr>
              <a:t>“play” around with numbers to deepen understanding</a:t>
            </a:r>
            <a:r>
              <a:rPr lang="en-GB" sz="3200" b="0" strike="noStrike" spc="-1">
                <a:solidFill>
                  <a:srgbClr val="000000"/>
                </a:solidFill>
                <a:latin typeface="Open Sans"/>
              </a:rPr>
              <a:t>”</a:t>
            </a:r>
            <a:endParaRPr lang="en-US" sz="3200" b="0" strike="noStrike" spc="-1">
              <a:solidFill>
                <a:srgbClr val="000000"/>
              </a:solidFill>
              <a:latin typeface="Open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spcAft>
                <a:spcPts val="1284"/>
              </a:spcAft>
              <a:tabLst>
                <a:tab pos="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Open Sans"/>
              </a:rPr>
              <a:t>-“[I]t gave me </a:t>
            </a:r>
            <a:r>
              <a:rPr lang="en-GB" sz="3200" b="1" strike="noStrike" spc="-1">
                <a:solidFill>
                  <a:srgbClr val="000000"/>
                </a:solidFill>
                <a:latin typeface="Open Sans"/>
              </a:rPr>
              <a:t>more time to figure things out</a:t>
            </a:r>
            <a:r>
              <a:rPr lang="en-GB" sz="3200" b="0" strike="noStrike" spc="-1">
                <a:solidFill>
                  <a:srgbClr val="000000"/>
                </a:solidFill>
                <a:latin typeface="Open Sans"/>
              </a:rPr>
              <a:t> and feel like I really understood the content. The UI was also very easy to understand and clear.”</a:t>
            </a:r>
            <a:endParaRPr lang="en-US" sz="3200" b="0" strike="noStrike" spc="-1">
              <a:solidFill>
                <a:srgbClr val="000000"/>
              </a:solidFill>
              <a:latin typeface="Open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spcAft>
                <a:spcPts val="2999"/>
              </a:spcAft>
              <a:tabLst>
                <a:tab pos="0" algn="l"/>
              </a:tabLst>
            </a:pPr>
            <a:r>
              <a:rPr lang="en-GB" sz="3200" b="0" strike="noStrike" spc="-1">
                <a:solidFill>
                  <a:srgbClr val="000000"/>
                </a:solidFill>
                <a:latin typeface="Open Sans"/>
              </a:rPr>
              <a:t>-“Able to proceed at </a:t>
            </a:r>
            <a:r>
              <a:rPr lang="en-GB" sz="3200" b="1" strike="noStrike" spc="-1">
                <a:solidFill>
                  <a:srgbClr val="000000"/>
                </a:solidFill>
                <a:latin typeface="Open Sans"/>
              </a:rPr>
              <a:t>my own pace</a:t>
            </a:r>
            <a:r>
              <a:rPr lang="en-GB" sz="3200" b="0" strike="noStrike" spc="-1">
                <a:solidFill>
                  <a:srgbClr val="000000"/>
                </a:solidFill>
                <a:latin typeface="Open Sans"/>
              </a:rPr>
              <a:t>; not feeling rushed and under pressure.”</a:t>
            </a:r>
            <a:endParaRPr lang="en-US" sz="3200" b="0" strike="noStrike" spc="-1">
              <a:solidFill>
                <a:srgbClr val="000000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6271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8" descr="A group of people standing in a room&#10;&#10;Description automatically generated with low confidence"/>
          <p:cNvPicPr/>
          <p:nvPr/>
        </p:nvPicPr>
        <p:blipFill>
          <a:blip r:embed="rId3"/>
          <a:srcRect t="7" b="-341"/>
          <a:stretch/>
        </p:blipFill>
        <p:spPr>
          <a:xfrm>
            <a:off x="240" y="-20880"/>
            <a:ext cx="12191760" cy="6874200"/>
          </a:xfrm>
          <a:prstGeom prst="rect">
            <a:avLst/>
          </a:prstGeom>
          <a:ln>
            <a:noFill/>
          </a:ln>
        </p:spPr>
      </p:pic>
      <p:sp>
        <p:nvSpPr>
          <p:cNvPr id="152" name="CustomShape 1"/>
          <p:cNvSpPr/>
          <p:nvPr/>
        </p:nvSpPr>
        <p:spPr>
          <a:xfrm>
            <a:off x="-68760" y="6488640"/>
            <a:ext cx="4960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Open Sans"/>
              </a:rPr>
              <a:t>Credit – Tim Drysdale using Midjourney AI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0" y="215002"/>
            <a:ext cx="78051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3600" b="0" strike="noStrike" spc="-1" dirty="0">
                <a:solidFill>
                  <a:srgbClr val="FFFFFF"/>
                </a:solidFill>
                <a:latin typeface="Open Sans"/>
              </a:rPr>
              <a:t>“Waiting for a lab session” </a:t>
            </a:r>
            <a:endParaRPr lang="en-GB" sz="3600" b="0" strike="noStrike" spc="-1" dirty="0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F8FE7-E486-A65E-276B-187FDC305C43}"/>
              </a:ext>
            </a:extLst>
          </p:cNvPr>
          <p:cNvSpPr txBox="1"/>
          <p:nvPr/>
        </p:nvSpPr>
        <p:spPr>
          <a:xfrm>
            <a:off x="8601960" y="5087524"/>
            <a:ext cx="615570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5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2018</a:t>
            </a:r>
            <a:endParaRPr lang="en-GB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:p15="http://schemas.microsoft.com/office/powerpoint/2012/main" xmlns="">
      <p:transition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2"/>
          <p:cNvSpPr/>
          <p:nvPr/>
        </p:nvSpPr>
        <p:spPr>
          <a:xfrm>
            <a:off x="314640" y="5410529"/>
            <a:ext cx="455580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400" b="0" strike="noStrike" spc="-1" dirty="0">
                <a:solidFill>
                  <a:srgbClr val="000000"/>
                </a:solidFill>
                <a:latin typeface="Arial"/>
                <a:ea typeface="MS PGothic"/>
              </a:rPr>
              <a:t>~£90M Capital </a:t>
            </a:r>
            <a:endParaRPr lang="en-GB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400" b="0" strike="noStrike" spc="-1" dirty="0">
                <a:solidFill>
                  <a:srgbClr val="000000"/>
                </a:solidFill>
                <a:latin typeface="Arial"/>
                <a:ea typeface="MS PGothic"/>
              </a:rPr>
              <a:t>19 Labs, 50 Staff</a:t>
            </a:r>
            <a:endParaRPr lang="en-GB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400" b="0" strike="noStrike" spc="-1" dirty="0">
                <a:solidFill>
                  <a:srgbClr val="000000"/>
                </a:solidFill>
                <a:latin typeface="Arial"/>
                <a:ea typeface="MS PGothic"/>
              </a:rPr>
              <a:t>Serves 5000 students</a:t>
            </a:r>
            <a:endParaRPr lang="en-GB" sz="2400" b="0" strike="noStrike" spc="-1" dirty="0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314640" y="4048665"/>
            <a:ext cx="563652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Arial"/>
                <a:ea typeface="MS PGothic"/>
              </a:rPr>
              <a:t>The Diamond, </a:t>
            </a:r>
          </a:p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latin typeface="Arial"/>
                <a:ea typeface="MS PGothic"/>
              </a:rPr>
              <a:t>University of Sheffield, 2015</a:t>
            </a:r>
            <a:endParaRPr lang="en-GB" sz="2800" b="0" strike="noStrike" spc="-1" dirty="0">
              <a:latin typeface="Arial"/>
            </a:endParaRPr>
          </a:p>
        </p:txBody>
      </p:sp>
      <p:pic>
        <p:nvPicPr>
          <p:cNvPr id="2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6803B159-92C9-738A-9A8A-28BB5ACBA074}"/>
              </a:ext>
            </a:extLst>
          </p:cNvPr>
          <p:cNvPicPr/>
          <p:nvPr/>
        </p:nvPicPr>
        <p:blipFill rotWithShape="1">
          <a:blip r:embed="rId2"/>
          <a:srcRect l="3989" r="12365"/>
          <a:stretch/>
        </p:blipFill>
        <p:spPr>
          <a:xfrm>
            <a:off x="5656082" y="864089"/>
            <a:ext cx="6033155" cy="4669445"/>
          </a:xfrm>
          <a:prstGeom prst="rect">
            <a:avLst/>
          </a:prstGeom>
          <a:ln>
            <a:noFill/>
          </a:ln>
        </p:spPr>
      </p:pic>
      <p:pic>
        <p:nvPicPr>
          <p:cNvPr id="166" name="Picture 4" descr="A group of people in front of a building&#10;&#10;Description automatically generated"/>
          <p:cNvPicPr/>
          <p:nvPr/>
        </p:nvPicPr>
        <p:blipFill>
          <a:blip r:embed="rId3"/>
          <a:stretch/>
        </p:blipFill>
        <p:spPr>
          <a:xfrm>
            <a:off x="314640" y="578486"/>
            <a:ext cx="4912738" cy="3069687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FC1752-9E23-FE35-9013-83B8D846FB0B}"/>
              </a:ext>
            </a:extLst>
          </p:cNvPr>
          <p:cNvSpPr txBox="1"/>
          <p:nvPr/>
        </p:nvSpPr>
        <p:spPr>
          <a:xfrm>
            <a:off x="6605048" y="5951838"/>
            <a:ext cx="5197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Aggregate of courses in an engineering school (not Sheffield) with publicly-available course data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EB2393-311C-09E3-FAC0-A5642AFA7480}"/>
              </a:ext>
            </a:extLst>
          </p:cNvPr>
          <p:cNvCxnSpPr/>
          <p:nvPr/>
        </p:nvCxnSpPr>
        <p:spPr>
          <a:xfrm>
            <a:off x="5476973" y="405353"/>
            <a:ext cx="0" cy="6192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8C99931-1D90-45BC-A48C-75991CCC0E09}"/>
              </a:ext>
            </a:extLst>
          </p:cNvPr>
          <p:cNvGrpSpPr/>
          <p:nvPr/>
        </p:nvGrpSpPr>
        <p:grpSpPr>
          <a:xfrm>
            <a:off x="10106526" y="1"/>
            <a:ext cx="2085905" cy="6836592"/>
            <a:chOff x="10453466" y="1"/>
            <a:chExt cx="1738965" cy="569949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3E8AB63-B94A-4E5D-B5E3-186C830C3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53466" y="1"/>
              <a:ext cx="1738533" cy="24778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F74692C-C103-4E33-A095-A61256F99868}"/>
                </a:ext>
              </a:extLst>
            </p:cNvPr>
            <p:cNvGrpSpPr/>
            <p:nvPr/>
          </p:nvGrpSpPr>
          <p:grpSpPr>
            <a:xfrm>
              <a:off x="10453466" y="2458519"/>
              <a:ext cx="1738965" cy="3240972"/>
              <a:chOff x="10453035" y="2530272"/>
              <a:chExt cx="1738965" cy="324097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AF3AB14-D0CF-4A69-A110-74A13A2003E3}"/>
                  </a:ext>
                </a:extLst>
              </p:cNvPr>
              <p:cNvGrpSpPr/>
              <p:nvPr/>
            </p:nvGrpSpPr>
            <p:grpSpPr>
              <a:xfrm>
                <a:off x="10453035" y="2530272"/>
                <a:ext cx="1738965" cy="2491835"/>
                <a:chOff x="10172699" y="2156652"/>
                <a:chExt cx="2019301" cy="2893540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1D0808CF-ECB6-4E5B-B288-A6B2898458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172699" y="2156652"/>
                  <a:ext cx="2019301" cy="2893540"/>
                </a:xfrm>
                <a:prstGeom prst="rect">
                  <a:avLst/>
                </a:prstGeom>
              </p:spPr>
            </p:pic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682E7A85-7474-435F-BABF-EB1B1AE41582}"/>
                    </a:ext>
                  </a:extLst>
                </p:cNvPr>
                <p:cNvSpPr/>
                <p:nvPr/>
              </p:nvSpPr>
              <p:spPr>
                <a:xfrm>
                  <a:off x="11092349" y="3062898"/>
                  <a:ext cx="180000" cy="180000"/>
                </a:xfrm>
                <a:prstGeom prst="ellipse">
                  <a:avLst/>
                </a:prstGeom>
                <a:solidFill>
                  <a:srgbClr val="7030A0"/>
                </a:solidFill>
                <a:ln w="12700" cap="flat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280AF9FB-7A48-4142-BF38-5DC50961E86F}"/>
                    </a:ext>
                  </a:extLst>
                </p:cNvPr>
                <p:cNvSpPr/>
                <p:nvPr/>
              </p:nvSpPr>
              <p:spPr>
                <a:xfrm>
                  <a:off x="10912349" y="4492167"/>
                  <a:ext cx="180000" cy="180000"/>
                </a:xfrm>
                <a:prstGeom prst="ellipse">
                  <a:avLst/>
                </a:prstGeom>
                <a:solidFill>
                  <a:srgbClr val="7030A0"/>
                </a:solidFill>
                <a:ln w="12700" cap="flat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4362B6E1-8B51-4010-8AFD-09DEF34DEFB8}"/>
                    </a:ext>
                  </a:extLst>
                </p:cNvPr>
                <p:cNvSpPr/>
                <p:nvPr/>
              </p:nvSpPr>
              <p:spPr>
                <a:xfrm>
                  <a:off x="11182349" y="3903015"/>
                  <a:ext cx="180000" cy="180000"/>
                </a:xfrm>
                <a:prstGeom prst="ellipse">
                  <a:avLst/>
                </a:prstGeom>
                <a:solidFill>
                  <a:srgbClr val="7030A0"/>
                </a:solidFill>
                <a:ln w="12700" cap="flat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0B14E43-4E6A-44CE-A0E6-214048E76012}"/>
                    </a:ext>
                  </a:extLst>
                </p:cNvPr>
                <p:cNvSpPr/>
                <p:nvPr/>
              </p:nvSpPr>
              <p:spPr>
                <a:xfrm>
                  <a:off x="11092349" y="4591179"/>
                  <a:ext cx="180000" cy="180000"/>
                </a:xfrm>
                <a:prstGeom prst="ellipse">
                  <a:avLst/>
                </a:prstGeom>
                <a:solidFill>
                  <a:srgbClr val="7030A0"/>
                </a:solidFill>
                <a:ln w="12700" cap="flat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  <a:miter lim="8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F7ACBA3-DECB-4EEC-AB93-70F0F0B7E5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355" r="37488" b="4009"/>
              <a:stretch/>
            </p:blipFill>
            <p:spPr>
              <a:xfrm>
                <a:off x="10453035" y="5022107"/>
                <a:ext cx="1738965" cy="749137"/>
              </a:xfrm>
              <a:prstGeom prst="rect">
                <a:avLst/>
              </a:prstGeom>
            </p:spPr>
          </p:pic>
        </p:grpSp>
      </p:grp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A8158AB1-F682-72B7-87E2-6743096523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04"/>
          <a:stretch/>
        </p:blipFill>
        <p:spPr>
          <a:xfrm>
            <a:off x="124986" y="178611"/>
            <a:ext cx="9374574" cy="554081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D24E2F-D532-CCEB-67F1-1BF904E15F43}"/>
              </a:ext>
            </a:extLst>
          </p:cNvPr>
          <p:cNvSpPr txBox="1"/>
          <p:nvPr/>
        </p:nvSpPr>
        <p:spPr>
          <a:xfrm>
            <a:off x="6755829" y="5361565"/>
            <a:ext cx="60944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2019</a:t>
            </a:r>
            <a:endParaRPr lang="en-GB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805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Content Placeholder 4" descr="A picture containing floor, indoor, several&#10;&#10;Description automatically generated"/>
          <p:cNvPicPr/>
          <p:nvPr/>
        </p:nvPicPr>
        <p:blipFill>
          <a:blip r:embed="rId2"/>
          <a:srcRect t="8362" b="16656"/>
          <a:stretch/>
        </p:blipFill>
        <p:spPr>
          <a:xfrm>
            <a:off x="0" y="1440"/>
            <a:ext cx="12191760" cy="6856200"/>
          </a:xfrm>
          <a:prstGeom prst="rect">
            <a:avLst/>
          </a:prstGeom>
          <a:ln>
            <a:noFill/>
          </a:ln>
        </p:spPr>
      </p:pic>
      <p:sp>
        <p:nvSpPr>
          <p:cNvPr id="138" name="CustomShape 1"/>
          <p:cNvSpPr/>
          <p:nvPr/>
        </p:nvSpPr>
        <p:spPr>
          <a:xfrm>
            <a:off x="5946734" y="6150128"/>
            <a:ext cx="3291007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4000" b="0" strike="noStrike" spc="-1" dirty="0">
                <a:solidFill>
                  <a:srgbClr val="FFFFFF"/>
                </a:solidFill>
                <a:latin typeface="Open Sans"/>
              </a:rPr>
              <a:t>Generation 1</a:t>
            </a:r>
            <a:endParaRPr lang="en-GB" sz="4000" b="0" strike="noStrike" spc="-1" dirty="0">
              <a:latin typeface="Arial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D3DC3AC-88FF-7961-DB8F-6DD6EDF6DD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4148780"/>
              </p:ext>
            </p:extLst>
          </p:nvPr>
        </p:nvGraphicFramePr>
        <p:xfrm>
          <a:off x="8303436" y="0"/>
          <a:ext cx="3888564" cy="1493520"/>
        </p:xfrm>
        <a:graphic>
          <a:graphicData uri="http://schemas.openxmlformats.org/drawingml/2006/table">
            <a:tbl>
              <a:tblPr/>
              <a:tblGrid>
                <a:gridCol w="829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2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66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17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2000" b="1" strike="noStrike" spc="-1" dirty="0">
                          <a:solidFill>
                            <a:srgbClr val="FFFFFF"/>
                          </a:solidFill>
                          <a:latin typeface="Open Sans"/>
                        </a:rPr>
                        <a:t>trad</a:t>
                      </a:r>
                      <a:endParaRPr lang="en-GB" sz="20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2000" b="1" strike="noStrike" spc="-1" dirty="0">
                          <a:solidFill>
                            <a:srgbClr val="FFFFFF"/>
                          </a:solidFill>
                          <a:latin typeface="Open Sans"/>
                        </a:rPr>
                        <a:t>remote</a:t>
                      </a:r>
                      <a:endParaRPr lang="en-GB" sz="20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2000" b="1" strike="noStrike" spc="-1">
                          <a:solidFill>
                            <a:srgbClr val="FFFFFF"/>
                          </a:solidFill>
                          <a:latin typeface="Open Sans"/>
                        </a:rPr>
                        <a:t>improvement</a:t>
                      </a:r>
                      <a:endParaRPr lang="en-GB" sz="20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3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2800" b="0" strike="noStrike" spc="-1" dirty="0">
                          <a:solidFill>
                            <a:srgbClr val="000000"/>
                          </a:solidFill>
                          <a:latin typeface="Open Sans"/>
                        </a:rPr>
                        <a:t>125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 dirty="0">
                          <a:solidFill>
                            <a:srgbClr val="000000"/>
                          </a:solidFill>
                          <a:latin typeface="Open Sans"/>
                        </a:rPr>
                        <a:t>1:1 hrs</a:t>
                      </a:r>
                      <a:endParaRPr lang="en-GB" sz="16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2800" b="0" strike="noStrike" spc="-1" dirty="0">
                          <a:solidFill>
                            <a:srgbClr val="000000"/>
                          </a:solidFill>
                          <a:latin typeface="Open Sans"/>
                        </a:rPr>
                        <a:t>2500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600" b="0" strike="noStrike" spc="-1" dirty="0">
                          <a:solidFill>
                            <a:srgbClr val="000000"/>
                          </a:solidFill>
                          <a:latin typeface="Open Sans"/>
                        </a:rPr>
                        <a:t>1:1 hrs</a:t>
                      </a:r>
                      <a:endParaRPr lang="en-GB" sz="16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6600" b="0" strike="noStrike" spc="-1" dirty="0">
                          <a:solidFill>
                            <a:srgbClr val="000000"/>
                          </a:solidFill>
                          <a:latin typeface="Open Sans"/>
                        </a:rPr>
                        <a:t>20×</a:t>
                      </a:r>
                      <a:endParaRPr lang="en-GB" sz="66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52ECE07-F6E3-F85B-6798-3EA7DC98FD75}"/>
              </a:ext>
            </a:extLst>
          </p:cNvPr>
          <p:cNvSpPr txBox="1"/>
          <p:nvPr/>
        </p:nvSpPr>
        <p:spPr>
          <a:xfrm>
            <a:off x="9238221" y="5442152"/>
            <a:ext cx="29537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2020</a:t>
            </a:r>
            <a:endParaRPr lang="en-GB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0" strike="noStrike" spc="-1">
                <a:solidFill>
                  <a:srgbClr val="000000"/>
                </a:solidFill>
                <a:latin typeface="Open Sans"/>
              </a:rPr>
              <a:t>Estates efficiency (&gt;150×)</a:t>
            </a:r>
            <a:endParaRPr lang="en-US" sz="4400" b="0" strike="noStrike" spc="-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>
              <a:solidFill>
                <a:srgbClr val="000000"/>
              </a:solidFill>
              <a:latin typeface="Open Sans"/>
            </a:endParaRPr>
          </a:p>
        </p:txBody>
      </p:sp>
      <p:graphicFrame>
        <p:nvGraphicFramePr>
          <p:cNvPr id="175" name="Table 3"/>
          <p:cNvGraphicFramePr/>
          <p:nvPr/>
        </p:nvGraphicFramePr>
        <p:xfrm>
          <a:off x="838080" y="1690560"/>
          <a:ext cx="10387800" cy="4015440"/>
        </p:xfrm>
        <a:graphic>
          <a:graphicData uri="http://schemas.openxmlformats.org/drawingml/2006/table">
            <a:tbl>
              <a:tblPr/>
              <a:tblGrid>
                <a:gridCol w="2596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6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6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7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424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2400" b="1" strike="noStrike" spc="-1">
                          <a:solidFill>
                            <a:srgbClr val="FFFFFF"/>
                          </a:solidFill>
                          <a:latin typeface="Open Sans"/>
                        </a:rPr>
                        <a:t>traditional</a:t>
                      </a:r>
                      <a:endParaRPr lang="en-GB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2400" b="1" strike="noStrike" spc="-1">
                          <a:solidFill>
                            <a:srgbClr val="FFFFFF"/>
                          </a:solidFill>
                          <a:latin typeface="Open Sans"/>
                        </a:rPr>
                        <a:t>remote</a:t>
                      </a:r>
                      <a:endParaRPr lang="en-GB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2400" b="1" strike="noStrike" spc="-1">
                          <a:solidFill>
                            <a:srgbClr val="FFFFFF"/>
                          </a:solidFill>
                          <a:latin typeface="Open Sans"/>
                        </a:rPr>
                        <a:t>improvement</a:t>
                      </a:r>
                      <a:endParaRPr lang="en-GB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5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3600" b="0" strike="noStrike" spc="-1">
                          <a:solidFill>
                            <a:srgbClr val="000000"/>
                          </a:solidFill>
                          <a:latin typeface="Open Sans"/>
                        </a:rPr>
                        <a:t>Opening hours</a:t>
                      </a:r>
                      <a:endParaRPr lang="en-GB" sz="3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3200" b="0" strike="noStrike" spc="-1">
                          <a:solidFill>
                            <a:srgbClr val="000000"/>
                          </a:solidFill>
                          <a:latin typeface="Open Sans"/>
                        </a:rPr>
                        <a:t>10 hrs / day</a:t>
                      </a:r>
                      <a:endParaRPr lang="en-GB" sz="3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3200" b="0" strike="noStrike" spc="-1">
                          <a:solidFill>
                            <a:srgbClr val="000000"/>
                          </a:solidFill>
                          <a:latin typeface="Open Sans"/>
                        </a:rPr>
                        <a:t>24 hrs / day</a:t>
                      </a:r>
                      <a:endParaRPr lang="en-GB" sz="3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3600" b="0" strike="noStrike" spc="-1">
                          <a:solidFill>
                            <a:srgbClr val="000000"/>
                          </a:solidFill>
                          <a:latin typeface="Open Sans"/>
                        </a:rPr>
                        <a:t>2×</a:t>
                      </a:r>
                      <a:endParaRPr lang="en-GB" sz="3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2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3600" b="0" strike="noStrike" spc="-1">
                          <a:solidFill>
                            <a:srgbClr val="000000"/>
                          </a:solidFill>
                          <a:latin typeface="Open Sans"/>
                        </a:rPr>
                        <a:t>Footprint</a:t>
                      </a:r>
                      <a:endParaRPr lang="en-GB" sz="3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3600" b="0" strike="noStrike" spc="-1">
                          <a:solidFill>
                            <a:srgbClr val="000000"/>
                          </a:solidFill>
                          <a:latin typeface="Open Sans"/>
                        </a:rPr>
                        <a:t>&gt;1.5m</a:t>
                      </a:r>
                      <a:r>
                        <a:rPr lang="en-GB" sz="3600" b="0" strike="noStrike" spc="-1" baseline="30000">
                          <a:solidFill>
                            <a:srgbClr val="000000"/>
                          </a:solidFill>
                          <a:latin typeface="Open Sans"/>
                        </a:rPr>
                        <a:t>2</a:t>
                      </a:r>
                      <a:endParaRPr lang="en-GB" sz="3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3600" b="0" strike="noStrike" spc="-1">
                          <a:solidFill>
                            <a:srgbClr val="000000"/>
                          </a:solidFill>
                          <a:latin typeface="Open Sans"/>
                        </a:rPr>
                        <a:t>&lt;0.1m</a:t>
                      </a:r>
                      <a:r>
                        <a:rPr lang="en-GB" sz="3600" b="0" strike="noStrike" spc="-1" baseline="30000">
                          <a:solidFill>
                            <a:srgbClr val="000000"/>
                          </a:solidFill>
                          <a:latin typeface="Open Sans"/>
                        </a:rPr>
                        <a:t>2</a:t>
                      </a:r>
                      <a:endParaRPr lang="en-GB" sz="3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3600" b="0" strike="noStrike" spc="-1">
                          <a:solidFill>
                            <a:srgbClr val="000000"/>
                          </a:solidFill>
                          <a:latin typeface="Open Sans"/>
                        </a:rPr>
                        <a:t>15×</a:t>
                      </a:r>
                      <a:endParaRPr lang="en-GB" sz="3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1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3600" b="0" strike="noStrike" spc="-1">
                          <a:solidFill>
                            <a:srgbClr val="000000"/>
                          </a:solidFill>
                          <a:latin typeface="Open Sans"/>
                        </a:rPr>
                        <a:t>Stacking</a:t>
                      </a:r>
                      <a:endParaRPr lang="en-GB" sz="3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3600" b="0" strike="noStrike" spc="-1">
                          <a:solidFill>
                            <a:srgbClr val="000000"/>
                          </a:solidFill>
                          <a:latin typeface="Open Sans"/>
                        </a:rPr>
                        <a:t>1 per area</a:t>
                      </a:r>
                      <a:endParaRPr lang="en-GB" sz="3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3600" b="0" strike="noStrike" spc="-1">
                          <a:solidFill>
                            <a:srgbClr val="000000"/>
                          </a:solidFill>
                          <a:latin typeface="Open Sans"/>
                        </a:rPr>
                        <a:t>5 per area</a:t>
                      </a:r>
                      <a:endParaRPr lang="en-GB" sz="3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3600" b="0" strike="noStrike" spc="-1">
                          <a:solidFill>
                            <a:srgbClr val="000000"/>
                          </a:solidFill>
                          <a:latin typeface="Open Sans"/>
                        </a:rPr>
                        <a:t>5×</a:t>
                      </a:r>
                      <a:endParaRPr lang="en-GB" sz="3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30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177" name="TextShape 2"/>
          <p:cNvSpPr txBox="1"/>
          <p:nvPr/>
        </p:nvSpPr>
        <p:spPr>
          <a:xfrm>
            <a:off x="612720" y="365040"/>
            <a:ext cx="6985800" cy="17762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5400" b="0" strike="noStrike" spc="-1">
                <a:solidFill>
                  <a:srgbClr val="000000"/>
                </a:solidFill>
                <a:latin typeface="Open Sans"/>
              </a:rPr>
              <a:t>Add value to existing real estate</a:t>
            </a:r>
            <a:endParaRPr lang="en-US" sz="5400" b="0" strike="noStrike" spc="-1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178" name="Picture 5" descr="Graphical user interface&#10;&#10;Description automatically generated with low confidence"/>
          <p:cNvPicPr/>
          <p:nvPr/>
        </p:nvPicPr>
        <p:blipFill>
          <a:blip r:embed="rId2"/>
          <a:srcRect l="5820" t="41202" r="73646"/>
          <a:stretch/>
        </p:blipFill>
        <p:spPr>
          <a:xfrm>
            <a:off x="10656000" y="136800"/>
            <a:ext cx="1296000" cy="2023200"/>
          </a:xfrm>
          <a:prstGeom prst="rect">
            <a:avLst/>
          </a:prstGeom>
          <a:ln>
            <a:noFill/>
          </a:ln>
        </p:spPr>
      </p:pic>
      <p:sp>
        <p:nvSpPr>
          <p:cNvPr id="179" name="CustomShape 3"/>
          <p:cNvSpPr/>
          <p:nvPr/>
        </p:nvSpPr>
        <p:spPr>
          <a:xfrm>
            <a:off x="838080" y="2315520"/>
            <a:ext cx="4343040" cy="18000"/>
          </a:xfrm>
          <a:custGeom>
            <a:avLst/>
            <a:gdLst/>
            <a:ahLst/>
            <a:cxnLst/>
            <a:rect l="l" t="t" r="r" b="b"/>
            <a:pathLst>
              <a:path w="4343400" h="18288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4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180" name="TextShape 4"/>
          <p:cNvSpPr txBox="1"/>
          <p:nvPr/>
        </p:nvSpPr>
        <p:spPr>
          <a:xfrm>
            <a:off x="612720" y="2504880"/>
            <a:ext cx="6985800" cy="3671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200" b="0" strike="noStrike" spc="-1">
                <a:solidFill>
                  <a:srgbClr val="000000"/>
                </a:solidFill>
                <a:latin typeface="Open Sans"/>
              </a:rPr>
              <a:t>New generation can be hosted in public foyers</a:t>
            </a:r>
            <a:endParaRPr lang="en-US" sz="2200" b="0" strike="noStrike" spc="-1">
              <a:solidFill>
                <a:srgbClr val="000000"/>
              </a:solidFill>
              <a:latin typeface="Open Sans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200" b="0" strike="noStrike" spc="-1">
                <a:solidFill>
                  <a:srgbClr val="000000"/>
                </a:solidFill>
                <a:latin typeface="Open Sans"/>
              </a:rPr>
              <a:t>Does not take up any teaching or research laboratory space</a:t>
            </a:r>
            <a:endParaRPr lang="en-US" sz="2200" b="0" strike="noStrike" spc="-1">
              <a:solidFill>
                <a:srgbClr val="000000"/>
              </a:solidFill>
              <a:latin typeface="Open Sans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2200" b="0" strike="noStrike" spc="-1">
                <a:solidFill>
                  <a:srgbClr val="000000"/>
                </a:solidFill>
                <a:latin typeface="Open Sans"/>
              </a:rPr>
              <a:t>Only needs power and data sockets</a:t>
            </a:r>
            <a:endParaRPr lang="en-US" sz="2200" b="0" strike="noStrike" spc="-1">
              <a:solidFill>
                <a:srgbClr val="000000"/>
              </a:solidFill>
              <a:latin typeface="Open Sans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200" b="0" strike="noStrike" spc="-1">
                <a:solidFill>
                  <a:srgbClr val="000000"/>
                </a:solidFill>
                <a:latin typeface="Open Sans"/>
              </a:rPr>
              <a:t>Adds an attractive “science museum” feel to campus</a:t>
            </a:r>
            <a:endParaRPr lang="en-US" sz="2200" b="0" strike="noStrike" spc="-1">
              <a:solidFill>
                <a:srgbClr val="000000"/>
              </a:solidFill>
              <a:latin typeface="Open Sans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200" b="0" strike="noStrike" spc="-1">
                <a:solidFill>
                  <a:srgbClr val="000000"/>
                </a:solidFill>
                <a:latin typeface="Open Sans"/>
              </a:rPr>
              <a:t>Students can visit experiments when on campus</a:t>
            </a:r>
            <a:endParaRPr lang="en-US" sz="2200" b="0" strike="noStrike" spc="-1">
              <a:solidFill>
                <a:srgbClr val="000000"/>
              </a:solidFill>
              <a:latin typeface="Open Sans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200" b="0" strike="noStrike" spc="-1">
                <a:solidFill>
                  <a:srgbClr val="000000"/>
                </a:solidFill>
                <a:latin typeface="Open Sans"/>
              </a:rPr>
              <a:t>Increases visibility of activities to visitors, and internally</a:t>
            </a:r>
            <a:endParaRPr lang="en-US" sz="2200" b="0" strike="noStrike" spc="-1">
              <a:solidFill>
                <a:srgbClr val="000000"/>
              </a:solidFill>
              <a:latin typeface="Open Sans"/>
            </a:endParaRPr>
          </a:p>
        </p:txBody>
      </p:sp>
      <p:pic>
        <p:nvPicPr>
          <p:cNvPr id="181" name="Picture 6" descr="Image"/>
          <p:cNvPicPr/>
          <p:nvPr/>
        </p:nvPicPr>
        <p:blipFill>
          <a:blip r:embed="rId3"/>
          <a:srcRect l="9470" r="10001"/>
          <a:stretch/>
        </p:blipFill>
        <p:spPr>
          <a:xfrm>
            <a:off x="8793360" y="4358160"/>
            <a:ext cx="3158640" cy="2206440"/>
          </a:xfrm>
          <a:prstGeom prst="rect">
            <a:avLst/>
          </a:prstGeom>
          <a:ln>
            <a:noFill/>
          </a:ln>
        </p:spPr>
      </p:pic>
      <p:pic>
        <p:nvPicPr>
          <p:cNvPr id="182" name="Picture 181"/>
          <p:cNvPicPr/>
          <p:nvPr/>
        </p:nvPicPr>
        <p:blipFill>
          <a:blip r:embed="rId4"/>
          <a:srcRect t="21795" b="3141"/>
          <a:stretch/>
        </p:blipFill>
        <p:spPr>
          <a:xfrm>
            <a:off x="8804880" y="2376000"/>
            <a:ext cx="3193560" cy="18000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8A9603-54C1-5702-EA31-51B5C151E8CB}"/>
              </a:ext>
            </a:extLst>
          </p:cNvPr>
          <p:cNvSpPr txBox="1"/>
          <p:nvPr/>
        </p:nvSpPr>
        <p:spPr>
          <a:xfrm>
            <a:off x="5750304" y="5375100"/>
            <a:ext cx="29537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2021</a:t>
            </a:r>
            <a:endParaRPr lang="en-GB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756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8"/>
          <p:cNvPicPr/>
          <p:nvPr/>
        </p:nvPicPr>
        <p:blipFill>
          <a:blip r:embed="rId2"/>
          <a:srcRect t="21795" b="3141"/>
          <a:stretch/>
        </p:blipFill>
        <p:spPr>
          <a:xfrm>
            <a:off x="24120" y="0"/>
            <a:ext cx="12168000" cy="6858000"/>
          </a:xfrm>
          <a:prstGeom prst="rect">
            <a:avLst/>
          </a:prstGeom>
          <a:ln>
            <a:noFill/>
          </a:ln>
        </p:spPr>
      </p:pic>
      <p:sp>
        <p:nvSpPr>
          <p:cNvPr id="140" name="CustomShape 1"/>
          <p:cNvSpPr/>
          <p:nvPr/>
        </p:nvSpPr>
        <p:spPr>
          <a:xfrm>
            <a:off x="5845439" y="6066726"/>
            <a:ext cx="3291007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4000" b="0" strike="noStrike" spc="-1" dirty="0">
                <a:solidFill>
                  <a:srgbClr val="FFFFFF"/>
                </a:solidFill>
                <a:latin typeface="Open Sans"/>
              </a:rPr>
              <a:t>Generation 2</a:t>
            </a:r>
            <a:endParaRPr lang="en-GB" sz="40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C9AB35-6DE8-9AAD-B794-17D4AC1A5A38}"/>
              </a:ext>
            </a:extLst>
          </p:cNvPr>
          <p:cNvSpPr txBox="1"/>
          <p:nvPr/>
        </p:nvSpPr>
        <p:spPr>
          <a:xfrm>
            <a:off x="9238221" y="5442152"/>
            <a:ext cx="29537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2022</a:t>
            </a:r>
            <a:endParaRPr lang="en-GB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48790</TotalTime>
  <Words>711</Words>
  <Application>Microsoft Office PowerPoint</Application>
  <PresentationFormat>Widescreen</PresentationFormat>
  <Paragraphs>167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Open Sans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Tim Drysdale</dc:creator>
  <dc:description/>
  <cp:lastModifiedBy>Tim</cp:lastModifiedBy>
  <cp:revision>99</cp:revision>
  <dcterms:created xsi:type="dcterms:W3CDTF">2022-02-23T20:43:44Z</dcterms:created>
  <dcterms:modified xsi:type="dcterms:W3CDTF">2023-09-05T12:35:26Z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9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37</vt:i4>
  </property>
</Properties>
</file>